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8" r:id="rId2"/>
    <p:sldId id="477" r:id="rId3"/>
    <p:sldId id="516" r:id="rId4"/>
    <p:sldId id="479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08" r:id="rId18"/>
    <p:sldId id="440" r:id="rId19"/>
    <p:sldId id="507" r:id="rId20"/>
    <p:sldId id="469" r:id="rId21"/>
    <p:sldId id="510" r:id="rId22"/>
    <p:sldId id="462" r:id="rId23"/>
    <p:sldId id="470" r:id="rId24"/>
    <p:sldId id="463" r:id="rId25"/>
    <p:sldId id="461" r:id="rId26"/>
    <p:sldId id="464" r:id="rId27"/>
    <p:sldId id="509" r:id="rId28"/>
    <p:sldId id="471" r:id="rId29"/>
    <p:sldId id="511" r:id="rId30"/>
    <p:sldId id="472" r:id="rId31"/>
    <p:sldId id="473" r:id="rId32"/>
    <p:sldId id="474" r:id="rId33"/>
    <p:sldId id="475" r:id="rId34"/>
    <p:sldId id="465" r:id="rId35"/>
    <p:sldId id="476" r:id="rId36"/>
    <p:sldId id="512" r:id="rId37"/>
    <p:sldId id="513" r:id="rId38"/>
    <p:sldId id="466" r:id="rId39"/>
    <p:sldId id="514" r:id="rId40"/>
    <p:sldId id="515" r:id="rId41"/>
    <p:sldId id="467" r:id="rId42"/>
    <p:sldId id="478" r:id="rId43"/>
    <p:sldId id="468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8" r:id="rId52"/>
    <p:sldId id="492" r:id="rId53"/>
    <p:sldId id="494" r:id="rId54"/>
    <p:sldId id="495" r:id="rId55"/>
    <p:sldId id="501" r:id="rId56"/>
    <p:sldId id="498" r:id="rId57"/>
    <p:sldId id="505" r:id="rId58"/>
    <p:sldId id="337" r:id="rId59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23F2032C-DBEF-44C7-9A9C-5A5CC8794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D386F19E-9C4A-44CA-81C4-B7DB24CA0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5D9F9274-246A-4F50-8326-4C7F8C9536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5F78B4-F802-417C-A201-0169F811C79F}" type="slidenum">
              <a:rPr lang="en-US" altLang="pt-BR" smtClean="0"/>
              <a:pPr/>
              <a:t>50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12/05/2022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rofessorcesarcosta.com.br/upload/imagens_upload/Apostila%20Codesys%20Avancada.pdf" TargetMode="External"/><Relationship Id="rId5" Type="http://schemas.openxmlformats.org/officeDocument/2006/relationships/hyperlink" Target="http://professorcesarcosta.com.br/upload/imagens_upload/Apostila%20-%20CLP%20-%20Lista%20de%20instru%C3%A7%C3%B5es.pdf" TargetMode="Externa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50974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TEORIA DE CONTROLADOR LÓGICO PROGRAMÁVEL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2082018" y="1916745"/>
            <a:ext cx="659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Programação Instruction List (IL) – 1.a Parte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5">
            <a:extLst>
              <a:ext uri="{FF2B5EF4-FFF2-40B4-BE49-F238E27FC236}">
                <a16:creationId xmlns:a16="http://schemas.microsoft.com/office/drawing/2014/main" id="{55C771CD-5659-43A6-98FC-76CF807AF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17411" name="Imagem 4">
            <a:extLst>
              <a:ext uri="{FF2B5EF4-FFF2-40B4-BE49-F238E27FC236}">
                <a16:creationId xmlns:a16="http://schemas.microsoft.com/office/drawing/2014/main" id="{840D19BE-BA9B-4502-8B26-E1AA5752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64" y="741337"/>
            <a:ext cx="4587451" cy="631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ixaDeTexto 2">
            <a:extLst>
              <a:ext uri="{FF2B5EF4-FFF2-40B4-BE49-F238E27FC236}">
                <a16:creationId xmlns:a16="http://schemas.microsoft.com/office/drawing/2014/main" id="{371F2C06-288B-41F6-A3A2-EEC89EE7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8" y="896067"/>
            <a:ext cx="1928158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Solução: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5">
            <a:extLst>
              <a:ext uri="{FF2B5EF4-FFF2-40B4-BE49-F238E27FC236}">
                <a16:creationId xmlns:a16="http://schemas.microsoft.com/office/drawing/2014/main" id="{F012C117-E6CB-4D17-9F25-E96462199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18435" name="Imagem 3">
            <a:extLst>
              <a:ext uri="{FF2B5EF4-FFF2-40B4-BE49-F238E27FC236}">
                <a16:creationId xmlns:a16="http://schemas.microsoft.com/office/drawing/2014/main" id="{916D3F5A-CD26-424A-BEAE-AB12A191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2" y="1282038"/>
            <a:ext cx="8312841" cy="555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4">
            <a:extLst>
              <a:ext uri="{FF2B5EF4-FFF2-40B4-BE49-F238E27FC236}">
                <a16:creationId xmlns:a16="http://schemas.microsoft.com/office/drawing/2014/main" id="{2E260BE2-9BCC-467B-8D1B-92D7F89F5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679" y="664824"/>
            <a:ext cx="331561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Exercício 2: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14CA30-CFEB-47F3-8A45-AB20F7683E08}"/>
              </a:ext>
            </a:extLst>
          </p:cNvPr>
          <p:cNvSpPr txBox="1"/>
          <p:nvPr/>
        </p:nvSpPr>
        <p:spPr>
          <a:xfrm>
            <a:off x="996464" y="4828896"/>
            <a:ext cx="4011043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dirty="0"/>
              <a:t>Desenvolver o fluxograma para </a:t>
            </a:r>
          </a:p>
          <a:p>
            <a:pPr>
              <a:defRPr/>
            </a:pPr>
            <a:r>
              <a:rPr lang="pt-BR" sz="1928" dirty="0"/>
              <a:t>a automação do processo.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5">
            <a:extLst>
              <a:ext uri="{FF2B5EF4-FFF2-40B4-BE49-F238E27FC236}">
                <a16:creationId xmlns:a16="http://schemas.microsoft.com/office/drawing/2014/main" id="{6EF5DA43-CD2B-4FCA-971A-9AADF7BDA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455" y="1975766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19459" name="Imagem 1">
            <a:extLst>
              <a:ext uri="{FF2B5EF4-FFF2-40B4-BE49-F238E27FC236}">
                <a16:creationId xmlns:a16="http://schemas.microsoft.com/office/drawing/2014/main" id="{6965DC19-C4C7-4ECD-B6E7-C32D8C40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50" y="788947"/>
            <a:ext cx="6131337" cy="61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5">
            <a:extLst>
              <a:ext uri="{FF2B5EF4-FFF2-40B4-BE49-F238E27FC236}">
                <a16:creationId xmlns:a16="http://schemas.microsoft.com/office/drawing/2014/main" id="{BFE1C435-FAB1-4E59-955B-3A651E0A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20483" name="Imagem 2">
            <a:extLst>
              <a:ext uri="{FF2B5EF4-FFF2-40B4-BE49-F238E27FC236}">
                <a16:creationId xmlns:a16="http://schemas.microsoft.com/office/drawing/2014/main" id="{0896A41D-A08F-42BF-AFD4-85C50B3A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896067"/>
            <a:ext cx="2242717" cy="57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Imagem 4">
            <a:extLst>
              <a:ext uri="{FF2B5EF4-FFF2-40B4-BE49-F238E27FC236}">
                <a16:creationId xmlns:a16="http://schemas.microsoft.com/office/drawing/2014/main" id="{DAFE6E21-A795-4649-8E1B-6BE975D4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03" y="896066"/>
            <a:ext cx="1829539" cy="60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m 6">
            <a:extLst>
              <a:ext uri="{FF2B5EF4-FFF2-40B4-BE49-F238E27FC236}">
                <a16:creationId xmlns:a16="http://schemas.microsoft.com/office/drawing/2014/main" id="{32BC3F5D-B7E1-439D-8799-1A96DF369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94" y="1088202"/>
            <a:ext cx="1759826" cy="47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aixaDeTexto 10">
            <a:extLst>
              <a:ext uri="{FF2B5EF4-FFF2-40B4-BE49-F238E27FC236}">
                <a16:creationId xmlns:a16="http://schemas.microsoft.com/office/drawing/2014/main" id="{8CFC7BE6-6127-4736-A0BD-8E5D4BD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536" y="6724748"/>
            <a:ext cx="385971" cy="2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85"/>
              <a:t>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041EA1E9-3732-49CD-B337-A49243C237E3}"/>
              </a:ext>
            </a:extLst>
          </p:cNvPr>
          <p:cNvSpPr/>
          <p:nvPr/>
        </p:nvSpPr>
        <p:spPr>
          <a:xfrm>
            <a:off x="4621537" y="6724748"/>
            <a:ext cx="309457" cy="41827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5">
            <a:extLst>
              <a:ext uri="{FF2B5EF4-FFF2-40B4-BE49-F238E27FC236}">
                <a16:creationId xmlns:a16="http://schemas.microsoft.com/office/drawing/2014/main" id="{DCC6A761-DCB3-416C-8B0F-BECAF1EF2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85" y="1793833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1507" name="CaixaDeTexto 4">
            <a:extLst>
              <a:ext uri="{FF2B5EF4-FFF2-40B4-BE49-F238E27FC236}">
                <a16:creationId xmlns:a16="http://schemas.microsoft.com/office/drawing/2014/main" id="{314FA3F1-8F6E-4F36-BE19-9B0C4F675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679" y="664824"/>
            <a:ext cx="331561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Atividade 3:</a:t>
            </a:r>
          </a:p>
        </p:txBody>
      </p:sp>
      <p:sp>
        <p:nvSpPr>
          <p:cNvPr id="21508" name="CaixaDeTexto 1">
            <a:extLst>
              <a:ext uri="{FF2B5EF4-FFF2-40B4-BE49-F238E27FC236}">
                <a16:creationId xmlns:a16="http://schemas.microsoft.com/office/drawing/2014/main" id="{EE3E6CBE-F76E-4B9C-8E49-48563E9D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75" y="1169817"/>
            <a:ext cx="8792330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1) O desenho a seguir representa uma instalação para carga e descarga de vagões, que deverá ser automatizada. O cliente enviou as especificações do projeto, que são apresentadas a seguir. Elabore um fluxograma functional.</a:t>
            </a:r>
            <a:endParaRPr lang="pt-BR" altLang="pt-BR" sz="1928"/>
          </a:p>
        </p:txBody>
      </p:sp>
      <p:sp>
        <p:nvSpPr>
          <p:cNvPr id="21509" name="CaixaDeTexto 2">
            <a:extLst>
              <a:ext uri="{FF2B5EF4-FFF2-40B4-BE49-F238E27FC236}">
                <a16:creationId xmlns:a16="http://schemas.microsoft.com/office/drawing/2014/main" id="{D4FA7BB2-05C3-4FFD-9A81-1CB73B8BF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275" y="2285223"/>
            <a:ext cx="8792330" cy="424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A chave S1 liga o sistema, a chave S2 desliga o sistema e H1 indica o sistema ligado;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Quando o vagão está posicionado o sensor S3 é atuado;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Quando o vagão é posicionado, ele é travado por Y2;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 Após o vagão ser travado, a esteira (motor M1) é ligada e inicia o ciclo de enchimento do vagão;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A válvula YA abre o silo; 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O pressostato P por meio do sensor S4, quando é atuado, indica que o vagão está cheio;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Então, fecha a válvula Yb, fechando o silo;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Espera 10 segundos;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Destrava o vagão, liberando Y2;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pt-BR" altLang="pt-BR" sz="1928"/>
              <a:t>Supervisiona o sensor S3 por 20 segundos, se ele não for acionado, ultimo vagão, desliga a esteira Motor M1.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5">
            <a:extLst>
              <a:ext uri="{FF2B5EF4-FFF2-40B4-BE49-F238E27FC236}">
                <a16:creationId xmlns:a16="http://schemas.microsoft.com/office/drawing/2014/main" id="{C24D6E52-7610-4C5E-8299-8EA8655F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22531" name="Imagem 2">
            <a:extLst>
              <a:ext uri="{FF2B5EF4-FFF2-40B4-BE49-F238E27FC236}">
                <a16:creationId xmlns:a16="http://schemas.microsoft.com/office/drawing/2014/main" id="{A9D16BB2-730F-41B8-B20B-669C31676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40" y="896067"/>
            <a:ext cx="8666507" cy="61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5">
            <a:extLst>
              <a:ext uri="{FF2B5EF4-FFF2-40B4-BE49-F238E27FC236}">
                <a16:creationId xmlns:a16="http://schemas.microsoft.com/office/drawing/2014/main" id="{8C82DF3F-0EB9-466A-83A6-E3796D417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23555" name="Imagem 1">
            <a:extLst>
              <a:ext uri="{FF2B5EF4-FFF2-40B4-BE49-F238E27FC236}">
                <a16:creationId xmlns:a16="http://schemas.microsoft.com/office/drawing/2014/main" id="{D744FFD7-B88D-4713-880E-DCEE460B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62" y="1392559"/>
            <a:ext cx="6345577" cy="45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1">
            <a:extLst>
              <a:ext uri="{FF2B5EF4-FFF2-40B4-BE49-F238E27FC236}">
                <a16:creationId xmlns:a16="http://schemas.microsoft.com/office/drawing/2014/main" id="{61DFA130-7807-4157-A36F-783BCED61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707" y="896066"/>
            <a:ext cx="8460971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/>
              <a:t>Linguagem de Programação Instruction List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88AF2E3-E255-42AC-9255-1C9CEA92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35" y="1843142"/>
            <a:ext cx="8947060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pt-BR" altLang="pt-BR" sz="2142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A Organização Internacional IEC (</a:t>
            </a:r>
            <a:r>
              <a:rPr lang="pt-BR" altLang="pt-BR" sz="2142" i="1" dirty="0"/>
              <a:t>International </a:t>
            </a:r>
            <a:r>
              <a:rPr lang="pt-BR" altLang="pt-BR" sz="2142" i="1" dirty="0" err="1"/>
              <a:t>Electrotechnical</a:t>
            </a:r>
            <a:r>
              <a:rPr lang="pt-BR" altLang="pt-BR" sz="2142" i="1" dirty="0"/>
              <a:t> </a:t>
            </a:r>
            <a:r>
              <a:rPr lang="pt-BR" altLang="pt-BR" sz="2142" i="1" dirty="0" err="1"/>
              <a:t>Committee</a:t>
            </a:r>
            <a:r>
              <a:rPr lang="pt-BR" altLang="pt-BR" sz="2142" dirty="0"/>
              <a:t>) é a responsável pela padronização das linguagens de programação para CLP, sendo a </a:t>
            </a:r>
            <a:r>
              <a:rPr lang="pt-BR" altLang="pt-BR" sz="2142" dirty="0">
                <a:solidFill>
                  <a:srgbClr val="FF0000"/>
                </a:solidFill>
              </a:rPr>
              <a:t>norma IEC 61131-3 </a:t>
            </a:r>
            <a:r>
              <a:rPr lang="pt-BR" altLang="pt-BR" sz="2142" i="1" dirty="0" err="1"/>
              <a:t>Programing</a:t>
            </a:r>
            <a:r>
              <a:rPr lang="pt-BR" altLang="pt-BR" sz="2142" i="1" dirty="0"/>
              <a:t> </a:t>
            </a:r>
            <a:r>
              <a:rPr lang="pt-BR" altLang="pt-BR" sz="2142" i="1" dirty="0" err="1"/>
              <a:t>Languages</a:t>
            </a:r>
            <a:r>
              <a:rPr lang="pt-BR" altLang="pt-BR" sz="2142" dirty="0"/>
              <a:t> a responsável pela classificação dessas linguagens.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7988EB-9BC6-4676-A08C-5C4F12FC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8" y="4628259"/>
            <a:ext cx="6916883" cy="235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9F8E3199-39CB-411F-AF55-A951E227E903}"/>
              </a:ext>
            </a:extLst>
          </p:cNvPr>
          <p:cNvSpPr/>
          <p:nvPr/>
        </p:nvSpPr>
        <p:spPr>
          <a:xfrm>
            <a:off x="1613678" y="5060139"/>
            <a:ext cx="3007858" cy="540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E1085F3-A5AA-481D-AB37-FFC53B1FFD20}"/>
              </a:ext>
            </a:extLst>
          </p:cNvPr>
          <p:cNvCxnSpPr/>
          <p:nvPr/>
        </p:nvCxnSpPr>
        <p:spPr>
          <a:xfrm flipH="1">
            <a:off x="4621537" y="4444624"/>
            <a:ext cx="1157914" cy="770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>
            <a:extLst>
              <a:ext uri="{FF2B5EF4-FFF2-40B4-BE49-F238E27FC236}">
                <a16:creationId xmlns:a16="http://schemas.microsoft.com/office/drawing/2014/main" id="{AEA1AB66-950D-4562-93CD-8A0652AD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0243" name="CaixaDeTexto 5">
            <a:extLst>
              <a:ext uri="{FF2B5EF4-FFF2-40B4-BE49-F238E27FC236}">
                <a16:creationId xmlns:a16="http://schemas.microsoft.com/office/drawing/2014/main" id="{078C069B-1E82-4DAE-874F-32D78E27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714133"/>
            <a:ext cx="8715817" cy="114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 b="1"/>
              <a:t>Software CODESYS - Criando um novo Projeto</a:t>
            </a:r>
            <a:endParaRPr lang="pt-BR" altLang="pt-BR" sz="2999" b="1" i="1"/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7687AC87-62DC-4286-83F1-C9DBF2BE9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2174704"/>
            <a:ext cx="6802962" cy="23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4">
            <a:extLst>
              <a:ext uri="{FF2B5EF4-FFF2-40B4-BE49-F238E27FC236}">
                <a16:creationId xmlns:a16="http://schemas.microsoft.com/office/drawing/2014/main" id="{F3DF4BCA-4B4B-4166-913A-9EBD8F45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47" y="5566833"/>
            <a:ext cx="8598494" cy="10812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pt-BR" altLang="pt-BR" sz="2142" dirty="0"/>
              <a:t>• </a:t>
            </a:r>
            <a:r>
              <a:rPr lang="pt-BR" altLang="pt-BR" sz="2142" dirty="0">
                <a:latin typeface="+mn-lt"/>
              </a:rPr>
              <a:t>Na opção Tipo do POU seleciona-se criar um programa, em </a:t>
            </a:r>
            <a:r>
              <a:rPr lang="pt-BR" altLang="pt-BR" sz="2142" i="1" dirty="0">
                <a:latin typeface="+mn-lt"/>
              </a:rPr>
              <a:t>Linguagem em Lista de Instruções – </a:t>
            </a:r>
            <a:r>
              <a:rPr lang="pt-BR" altLang="pt-BR" sz="2142" dirty="0">
                <a:latin typeface="+mn-lt"/>
              </a:rPr>
              <a:t>Instruction List </a:t>
            </a:r>
            <a:r>
              <a:rPr lang="pt-BR" altLang="pt-BR" sz="2142" i="1" dirty="0">
                <a:latin typeface="+mn-lt"/>
              </a:rPr>
              <a:t>(IL)</a:t>
            </a:r>
            <a:endParaRPr lang="pt-BR" altLang="pt-BR" sz="2142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pt-BR" altLang="pt-BR" sz="2142" dirty="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1C1DBC3-EA49-4554-AF39-2D93F79E1D09}"/>
              </a:ext>
            </a:extLst>
          </p:cNvPr>
          <p:cNvCxnSpPr/>
          <p:nvPr/>
        </p:nvCxnSpPr>
        <p:spPr>
          <a:xfrm flipH="1">
            <a:off x="4621536" y="1668010"/>
            <a:ext cx="1310943" cy="1463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2A7D9CC5-299B-47C3-B92C-CC664CEC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19552"/>
            <a:ext cx="9100088" cy="85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i="1"/>
              <a:t>Linguagem em Lista de Instruções (IL)</a:t>
            </a:r>
            <a:endParaRPr lang="pt-BR" altLang="pt-BR" sz="2999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4D5729-0206-47A0-8E6F-570EE7B5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1676511"/>
            <a:ext cx="9100088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A linguagem de programação em Lista de Instruções, ou Instruction List (IL) é uma linguagem de programação textual de baixo nível semelhante ao </a:t>
            </a:r>
            <a:r>
              <a:rPr lang="pt-BR" altLang="pt-BR" sz="2142" dirty="0" err="1"/>
              <a:t>assembly</a:t>
            </a:r>
            <a:r>
              <a:rPr lang="pt-BR" altLang="pt-BR" sz="2142" dirty="0"/>
              <a:t>. Muito utilizada para resolver problemas simples e pequenos.</a:t>
            </a:r>
            <a:endParaRPr lang="pt-BR" altLang="pt-BR" sz="1928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52936F-75D8-4FC5-A287-F981351E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3672681"/>
            <a:ext cx="8947060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Como o próprio nome diz, o programa se resume a uma listagem de comandos que o CLP executa um atrás do outro. Sendo uma linguagem menos amigável e pouco flexível é também utilizada para produzir códigos otimizados em programas, ou trechos onde a performance da execução é crítica.</a:t>
            </a:r>
            <a:endParaRPr lang="pt-BR" alt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5">
            <a:extLst>
              <a:ext uri="{FF2B5EF4-FFF2-40B4-BE49-F238E27FC236}">
                <a16:creationId xmlns:a16="http://schemas.microsoft.com/office/drawing/2014/main" id="{71195653-3F15-4C52-8107-9678A9F5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9219" name="CaixaDeTexto 5">
            <a:extLst>
              <a:ext uri="{FF2B5EF4-FFF2-40B4-BE49-F238E27FC236}">
                <a16:creationId xmlns:a16="http://schemas.microsoft.com/office/drawing/2014/main" id="{542E2327-5E9C-4909-830C-9304D538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9221" name="Retângulo 2">
            <a:extLst>
              <a:ext uri="{FF2B5EF4-FFF2-40B4-BE49-F238E27FC236}">
                <a16:creationId xmlns:a16="http://schemas.microsoft.com/office/drawing/2014/main" id="{FBD2AB97-58BB-49E1-8FE7-913A9EB6F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2" y="2732408"/>
            <a:ext cx="9025274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Fluxograma é uma ferramenta utilizada para representar </a:t>
            </a:r>
            <a:r>
              <a:rPr lang="pt-BR" altLang="pt-BR" sz="2571" i="1"/>
              <a:t>graficamente</a:t>
            </a:r>
            <a:r>
              <a:rPr lang="pt-BR" altLang="pt-BR" sz="2571"/>
              <a:t> o algoritmo, isto é, a sequência lógica e coerente do fluxo de dados. Composta por desenhos geométricos simples conhecidos como diagrama de bloco.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217C73E8-BE6A-4B88-995F-0C00CCC5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19552"/>
            <a:ext cx="9100088" cy="85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i="1"/>
              <a:t>Linguagem em Lista de Instruções (IL)</a:t>
            </a:r>
            <a:endParaRPr lang="pt-BR" altLang="pt-BR" sz="2999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B8C5F2-2389-4844-A63F-6BAAC961447B}"/>
              </a:ext>
            </a:extLst>
          </p:cNvPr>
          <p:cNvSpPr txBox="1"/>
          <p:nvPr/>
        </p:nvSpPr>
        <p:spPr>
          <a:xfrm>
            <a:off x="688706" y="1821038"/>
            <a:ext cx="9100088" cy="718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Esta linguagem é a preferida por quem vem do setor de Informática.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12292" name="Imagem 6">
            <a:extLst>
              <a:ext uri="{FF2B5EF4-FFF2-40B4-BE49-F238E27FC236}">
                <a16:creationId xmlns:a16="http://schemas.microsoft.com/office/drawing/2014/main" id="{22ECEBBA-FCEA-4856-8741-49FC99A3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49" y="3286710"/>
            <a:ext cx="6207851" cy="304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A7952D3-09F8-4C0D-B712-D27C91C9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547073"/>
            <a:ext cx="7250145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pt-BR" altLang="pt-BR" sz="1928" dirty="0"/>
              <a:t>Exemplo de programa em IL (Instruction List)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3BB259AD-E53C-44F5-9424-348DDD1BD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19552"/>
            <a:ext cx="9100088" cy="85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i="1"/>
              <a:t>Linguagem em Lista de Instruções (IL)</a:t>
            </a:r>
            <a:endParaRPr lang="pt-BR" altLang="pt-BR" sz="2999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7CA396-D1ED-4838-811F-3A5512662E67}"/>
              </a:ext>
            </a:extLst>
          </p:cNvPr>
          <p:cNvSpPr txBox="1"/>
          <p:nvPr/>
        </p:nvSpPr>
        <p:spPr>
          <a:xfrm>
            <a:off x="697208" y="1640805"/>
            <a:ext cx="9100088" cy="718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Exemplo de um programa em Ladder.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11AF72B-8EC2-461A-A4EB-43E34980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" y="2365139"/>
            <a:ext cx="5412103" cy="18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BBE40C-0709-4F8C-911B-BEAEE339ED79}"/>
              </a:ext>
            </a:extLst>
          </p:cNvPr>
          <p:cNvSpPr txBox="1"/>
          <p:nvPr/>
        </p:nvSpPr>
        <p:spPr>
          <a:xfrm>
            <a:off x="894445" y="4621457"/>
            <a:ext cx="9100088" cy="718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Seu equivalente em Lista de Instruções.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2C0B60C-07CF-4E10-B2AE-A55D2F6C3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5345792"/>
            <a:ext cx="7324959" cy="77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A4882860-7CE1-4553-88B2-C8DDD213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96066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Introdução</a:t>
            </a:r>
            <a:endParaRPr lang="pt-BR" altLang="pt-BR" sz="2999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DFFB993-935B-43F7-95BD-3E7185ECB236}"/>
              </a:ext>
            </a:extLst>
          </p:cNvPr>
          <p:cNvSpPr txBox="1"/>
          <p:nvPr/>
        </p:nvSpPr>
        <p:spPr>
          <a:xfrm>
            <a:off x="688706" y="1899252"/>
            <a:ext cx="9100088" cy="371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A linguagem de Lista de Instruções (IL), também comumente referenciada pelo nome original da língua inglesa, Instruction List (IL), define mnemônicos como na linguagem </a:t>
            </a:r>
            <a:r>
              <a:rPr lang="pt-BR" sz="2142" dirty="0" err="1"/>
              <a:t>assembly</a:t>
            </a:r>
            <a:r>
              <a:rPr lang="pt-BR" sz="2142" dirty="0"/>
              <a:t>, utilizada nos microprocessadores e microcontroladores.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 Os mnemônicos representam operações lógicas booleanas, comparações e comandos de transferência de dados.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Por exemplo: LD, LDN, AND, OR, GE, MOVE, etc.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E2FD1520-325E-4B18-8E17-1494A4D1E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96066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Introdução</a:t>
            </a:r>
            <a:endParaRPr lang="pt-BR" altLang="pt-BR" sz="2999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F028919-81E6-4A8C-98CB-1681622885A3}"/>
              </a:ext>
            </a:extLst>
          </p:cNvPr>
          <p:cNvSpPr/>
          <p:nvPr/>
        </p:nvSpPr>
        <p:spPr>
          <a:xfrm>
            <a:off x="688707" y="2030176"/>
            <a:ext cx="9178302" cy="3590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lnSpc>
                <a:spcPct val="107000"/>
              </a:lnSpc>
              <a:spcAft>
                <a:spcPts val="857"/>
              </a:spcAft>
              <a:buFont typeface="Wingdings" panose="05000000000000000000" pitchFamily="2" charset="2"/>
              <a:buChar char="v"/>
              <a:defRPr/>
            </a:pPr>
            <a:r>
              <a:rPr lang="pt-BR" sz="2142" dirty="0">
                <a:ea typeface="Times New Roman" panose="02020603050405020304" pitchFamily="18" charset="0"/>
                <a:cs typeface="Times New Roman" panose="02020603050405020304" pitchFamily="18" charset="0"/>
              </a:rPr>
              <a:t>Em relação as demais linguagens, apresenta as seguintes características:</a:t>
            </a:r>
          </a:p>
          <a:p>
            <a:pPr algn="just">
              <a:lnSpc>
                <a:spcPct val="107000"/>
              </a:lnSpc>
              <a:spcAft>
                <a:spcPts val="857"/>
              </a:spcAft>
              <a:defRPr/>
            </a:pPr>
            <a:endParaRPr lang="pt-BR" sz="2142" dirty="0"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67280" indent="-367280" algn="just">
              <a:lnSpc>
                <a:spcPct val="107000"/>
              </a:lnSpc>
              <a:spcAft>
                <a:spcPts val="857"/>
              </a:spcAft>
              <a:buFont typeface="Wingdings" panose="05000000000000000000" pitchFamily="2" charset="2"/>
              <a:buChar char="q"/>
              <a:defRPr/>
            </a:pPr>
            <a:r>
              <a:rPr lang="pt-BR" sz="2142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Vantagens</a:t>
            </a:r>
          </a:p>
          <a:p>
            <a:pPr marL="367280" indent="-367280" algn="just">
              <a:lnSpc>
                <a:spcPct val="107000"/>
              </a:lnSpc>
              <a:spcAft>
                <a:spcPts val="857"/>
              </a:spcAft>
              <a:buFont typeface="Wingdings" panose="05000000000000000000" pitchFamily="2" charset="2"/>
              <a:buChar char="q"/>
              <a:defRPr/>
            </a:pPr>
            <a:endParaRPr lang="pt-BR" sz="2142" dirty="0"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67280" indent="-367280" algn="just">
              <a:lnSpc>
                <a:spcPct val="107000"/>
              </a:lnSpc>
              <a:spcAft>
                <a:spcPts val="857"/>
              </a:spcAft>
              <a:buSzPts val="1000"/>
              <a:buFont typeface="Wingdings" panose="05000000000000000000" pitchFamily="2" charset="2"/>
              <a:buChar char="§"/>
              <a:tabLst>
                <a:tab pos="489707" algn="l"/>
              </a:tabLst>
              <a:defRPr/>
            </a:pPr>
            <a:r>
              <a:rPr lang="pt-BR" sz="2142" dirty="0">
                <a:ea typeface="Times New Roman" panose="02020603050405020304" pitchFamily="18" charset="0"/>
                <a:cs typeface="Times New Roman" panose="02020603050405020304" pitchFamily="18" charset="0"/>
              </a:rPr>
              <a:t>Correspondência entre comandos da linguagem e as instruções </a:t>
            </a:r>
            <a:r>
              <a:rPr lang="pt-BR" sz="2142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assembly</a:t>
            </a:r>
            <a:r>
              <a:rPr lang="pt-BR" sz="2142" dirty="0">
                <a:ea typeface="Times New Roman" panose="02020603050405020304" pitchFamily="18" charset="0"/>
                <a:cs typeface="Times New Roman" panose="02020603050405020304" pitchFamily="18" charset="0"/>
              </a:rPr>
              <a:t> do CLP, facilitando a estimativa do tempo de execução do programa.</a:t>
            </a:r>
          </a:p>
          <a:p>
            <a:pPr algn="just">
              <a:lnSpc>
                <a:spcPct val="107000"/>
              </a:lnSpc>
              <a:spcAft>
                <a:spcPts val="857"/>
              </a:spcAft>
              <a:buSzPts val="1000"/>
              <a:tabLst>
                <a:tab pos="489707" algn="l"/>
              </a:tabLst>
              <a:defRPr/>
            </a:pPr>
            <a:endParaRPr lang="pt-BR" sz="2142" dirty="0"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67280" indent="-367280" algn="just">
              <a:lnSpc>
                <a:spcPct val="107000"/>
              </a:lnSpc>
              <a:spcAft>
                <a:spcPts val="857"/>
              </a:spcAft>
              <a:buSzPts val="1000"/>
              <a:buFont typeface="Symbol" panose="05050102010706020507" pitchFamily="18" charset="2"/>
              <a:buChar char=""/>
              <a:tabLst>
                <a:tab pos="489707" algn="l"/>
              </a:tabLst>
              <a:defRPr/>
            </a:pPr>
            <a:r>
              <a:rPr lang="pt-BR" sz="2142" dirty="0">
                <a:ea typeface="Times New Roman" panose="02020603050405020304" pitchFamily="18" charset="0"/>
                <a:cs typeface="Times New Roman" panose="02020603050405020304" pitchFamily="18" charset="0"/>
              </a:rPr>
              <a:t>Documentação mais compacta do que a equivalente com relés.</a:t>
            </a:r>
            <a:endParaRPr lang="pt-BR" sz="2142" dirty="0"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2AA20867-96BF-449B-B0BB-AFC0833D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96066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Introdução</a:t>
            </a:r>
            <a:endParaRPr lang="pt-BR" altLang="pt-BR" sz="2999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E65A14-AA88-43FC-B6EF-BAADF62CBA0A}"/>
              </a:ext>
            </a:extLst>
          </p:cNvPr>
          <p:cNvSpPr txBox="1"/>
          <p:nvPr/>
        </p:nvSpPr>
        <p:spPr>
          <a:xfrm>
            <a:off x="841734" y="1975767"/>
            <a:ext cx="8870546" cy="33558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q"/>
              <a:defRPr/>
            </a:pPr>
            <a:r>
              <a:rPr lang="pt-BR" sz="1928" b="1" dirty="0"/>
              <a:t>Desvantagens</a:t>
            </a:r>
          </a:p>
          <a:p>
            <a:pPr>
              <a:defRPr/>
            </a:pPr>
            <a:endParaRPr lang="pt-BR" sz="1928" b="1" dirty="0"/>
          </a:p>
          <a:p>
            <a:pPr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dirty="0"/>
              <a:t>Necessidade de familiarização do operador com álgebra booleana;</a:t>
            </a:r>
          </a:p>
          <a:p>
            <a:pPr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dirty="0"/>
              <a:t>Necessidade de uma certa noção de programação em </a:t>
            </a:r>
            <a:r>
              <a:rPr lang="pt-BR" sz="1928" dirty="0" err="1"/>
              <a:t>assembly</a:t>
            </a:r>
            <a:r>
              <a:rPr lang="pt-BR" sz="1928" dirty="0"/>
              <a:t>;</a:t>
            </a:r>
          </a:p>
          <a:p>
            <a:pPr>
              <a:defRPr/>
            </a:pPr>
            <a:endParaRPr lang="pt-BR" sz="1928" dirty="0"/>
          </a:p>
          <a:p>
            <a:pPr>
              <a:defRPr/>
            </a:pPr>
            <a:endParaRPr lang="pt-BR" sz="1928" dirty="0"/>
          </a:p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dirty="0"/>
              <a:t>É normalmente difícil e trabalhoso realizar eventuais alterações no código já implementado.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7">
            <a:extLst>
              <a:ext uri="{FF2B5EF4-FFF2-40B4-BE49-F238E27FC236}">
                <a16:creationId xmlns:a16="http://schemas.microsoft.com/office/drawing/2014/main" id="{026E0C08-B02A-4626-9EC6-13A7F731F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896066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Introdução</a:t>
            </a:r>
            <a:endParaRPr lang="pt-BR" altLang="pt-BR" sz="2999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329EE7-B9D7-4B7B-BBF2-1B0B0F05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1899253"/>
            <a:ext cx="9023574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IL é uma linguagem ideal para resolver problemas simples e pequenos em que existem poucas quebras no fluxo de execução do programa. É, portanto, particularmente adequada para CLPs de pequeno porte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1ACD313-678D-4CC5-8878-0DC60BA5A815}"/>
              </a:ext>
            </a:extLst>
          </p:cNvPr>
          <p:cNvSpPr txBox="1"/>
          <p:nvPr/>
        </p:nvSpPr>
        <p:spPr>
          <a:xfrm>
            <a:off x="841735" y="4058654"/>
            <a:ext cx="8715817" cy="2399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Essa linguagem pode ser usada para descrever o comportamento de: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Funções;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Blocos de funções;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Programas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7">
            <a:extLst>
              <a:ext uri="{FF2B5EF4-FFF2-40B4-BE49-F238E27FC236}">
                <a16:creationId xmlns:a16="http://schemas.microsoft.com/office/drawing/2014/main" id="{83A7B29B-25FA-4175-956F-7827C266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36" y="1059297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Princípios Básicos</a:t>
            </a:r>
            <a:endParaRPr lang="pt-BR" altLang="pt-BR" sz="2999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15C371-F53E-4FB1-9609-259EE4496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36" y="2120294"/>
            <a:ext cx="8868845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A linguagem de Lista de Instruções é semelhante ao código assembly com comandos </a:t>
            </a:r>
            <a:r>
              <a:rPr lang="pt-BR" altLang="pt-BR" sz="2142">
                <a:solidFill>
                  <a:srgbClr val="FF0000"/>
                </a:solidFill>
              </a:rPr>
              <a:t>load</a:t>
            </a:r>
            <a:r>
              <a:rPr lang="pt-BR" altLang="pt-BR" sz="2142"/>
              <a:t> e </a:t>
            </a:r>
            <a:r>
              <a:rPr lang="pt-BR" altLang="pt-BR" sz="2142">
                <a:solidFill>
                  <a:srgbClr val="FF0000"/>
                </a:solidFill>
              </a:rPr>
              <a:t>store.</a:t>
            </a:r>
            <a:r>
              <a:rPr lang="pt-BR" altLang="pt-BR" sz="2142"/>
              <a:t> Ela usa o conceito de acumulador para armazenar os resultados intermediários.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74A37C-3676-457C-ABFB-CDBEB9975723}"/>
              </a:ext>
            </a:extLst>
          </p:cNvPr>
          <p:cNvSpPr txBox="1"/>
          <p:nvPr/>
        </p:nvSpPr>
        <p:spPr>
          <a:xfrm>
            <a:off x="804328" y="4138568"/>
            <a:ext cx="8868845" cy="13779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Cada instrução utiliza ou modifica o valor de um único registrador denominado registro de resultado ou acumulador.</a:t>
            </a:r>
          </a:p>
          <a:p>
            <a:pPr>
              <a:defRPr/>
            </a:pPr>
            <a:endParaRPr lang="pt-BR" sz="2142" dirty="0"/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7">
            <a:extLst>
              <a:ext uri="{FF2B5EF4-FFF2-40B4-BE49-F238E27FC236}">
                <a16:creationId xmlns:a16="http://schemas.microsoft.com/office/drawing/2014/main" id="{0FAFF5E2-C5D9-4E55-BCC6-8D11F6B7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36" y="1059297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 b="1" dirty="0"/>
              <a:t>Princípios Básicos</a:t>
            </a:r>
            <a:endParaRPr lang="pt-BR" altLang="pt-BR" sz="2999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C48502-B369-4848-9AA6-F3C7F6D57D63}"/>
              </a:ext>
            </a:extLst>
          </p:cNvPr>
          <p:cNvSpPr txBox="1"/>
          <p:nvPr/>
        </p:nvSpPr>
        <p:spPr>
          <a:xfrm>
            <a:off x="785625" y="1899253"/>
            <a:ext cx="8868845" cy="3026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As instruções são executadas no conteúdo do acumulador.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 operador indica o tipo de operação a ser feito entre o resultado atual contido no acumulador e o operando.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 resultado da operação é armazenado no próprio acumulador.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4D76E0-CD84-46AA-927F-B1E8E900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4" y="5369596"/>
            <a:ext cx="7326660" cy="77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2ACD2D67-75A7-4E25-88DD-928EAFDB45FA}"/>
              </a:ext>
            </a:extLst>
          </p:cNvPr>
          <p:cNvCxnSpPr/>
          <p:nvPr/>
        </p:nvCxnSpPr>
        <p:spPr>
          <a:xfrm flipH="1">
            <a:off x="8246608" y="4930915"/>
            <a:ext cx="462486" cy="438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72A0113-DCD9-4544-9F4C-072C64CE517C}"/>
              </a:ext>
            </a:extLst>
          </p:cNvPr>
          <p:cNvCxnSpPr/>
          <p:nvPr/>
        </p:nvCxnSpPr>
        <p:spPr>
          <a:xfrm flipV="1">
            <a:off x="7629394" y="5986811"/>
            <a:ext cx="309457" cy="924972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7">
            <a:extLst>
              <a:ext uri="{FF2B5EF4-FFF2-40B4-BE49-F238E27FC236}">
                <a16:creationId xmlns:a16="http://schemas.microsoft.com/office/drawing/2014/main" id="{0E7134C1-7D1D-4006-A5B9-FB004219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88309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Sintaxe</a:t>
            </a:r>
            <a:endParaRPr lang="pt-BR" altLang="pt-BR" sz="2999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B463A43-C556-4AEA-ABAF-317917A3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5" y="1821038"/>
            <a:ext cx="8868845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As regras principais de formação de um programa em linguagem de Lista de Instruções são: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1A3A1B-E141-48EE-A24D-9E23D0B0A10E}"/>
              </a:ext>
            </a:extLst>
          </p:cNvPr>
          <p:cNvSpPr txBox="1"/>
          <p:nvPr/>
        </p:nvSpPr>
        <p:spPr>
          <a:xfrm>
            <a:off x="573085" y="3517953"/>
            <a:ext cx="9100088" cy="20701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Cada instrução deve começar em uma nova linha;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Cada instrução pode ser precedida por um rótulo (elemento opcional) que é indicado com um nome seguido de dois pontos “:”;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7">
            <a:extLst>
              <a:ext uri="{FF2B5EF4-FFF2-40B4-BE49-F238E27FC236}">
                <a16:creationId xmlns:a16="http://schemas.microsoft.com/office/drawing/2014/main" id="{DB95FAB5-C9A7-4D99-B3C4-003825FE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88309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Sintaxe</a:t>
            </a:r>
            <a:endParaRPr lang="pt-BR" altLang="pt-BR" sz="2999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613379E-4E95-4DD7-818D-A66AA2C3BC27}"/>
              </a:ext>
            </a:extLst>
          </p:cNvPr>
          <p:cNvSpPr txBox="1"/>
          <p:nvPr/>
        </p:nvSpPr>
        <p:spPr>
          <a:xfrm>
            <a:off x="804327" y="1899252"/>
            <a:ext cx="9100088" cy="3718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Uma instrução é composta de operador e operandos ( instrução = operador + operandos);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 operador pode ou não incluir um modificador;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Caso seja necessária a inclusão de mais de um operando, estes devem ser separados por vírgulas;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>
            <a:extLst>
              <a:ext uri="{FF2B5EF4-FFF2-40B4-BE49-F238E27FC236}">
                <a16:creationId xmlns:a16="http://schemas.microsoft.com/office/drawing/2014/main" id="{1DB60586-23F3-4C36-B7AE-7F6ACD6E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0243" name="CaixaDeTexto 5">
            <a:extLst>
              <a:ext uri="{FF2B5EF4-FFF2-40B4-BE49-F238E27FC236}">
                <a16:creationId xmlns:a16="http://schemas.microsoft.com/office/drawing/2014/main" id="{9FC465A2-3CEB-4541-BF52-A8A1E4BB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10244" name="Retângulo 1">
            <a:extLst>
              <a:ext uri="{FF2B5EF4-FFF2-40B4-BE49-F238E27FC236}">
                <a16:creationId xmlns:a16="http://schemas.microsoft.com/office/drawing/2014/main" id="{DDD5A830-7990-4E42-BB61-51EE1F33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921" y="1718622"/>
            <a:ext cx="36471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 b="1" dirty="0"/>
              <a:t>Diagrama de Blocos</a:t>
            </a:r>
            <a:endParaRPr lang="pt-BR" altLang="pt-BR" sz="2571" dirty="0"/>
          </a:p>
        </p:txBody>
      </p:sp>
      <p:sp>
        <p:nvSpPr>
          <p:cNvPr id="10245" name="Retângulo 2">
            <a:extLst>
              <a:ext uri="{FF2B5EF4-FFF2-40B4-BE49-F238E27FC236}">
                <a16:creationId xmlns:a16="http://schemas.microsoft.com/office/drawing/2014/main" id="{2FA842D7-5864-4243-A880-8984C8057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2" y="2732407"/>
            <a:ext cx="9025274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Ferramenta utilizada para representar o </a:t>
            </a:r>
            <a:r>
              <a:rPr lang="pt-BR" altLang="pt-BR" sz="2571" i="1" dirty="0"/>
              <a:t>método</a:t>
            </a:r>
            <a:r>
              <a:rPr lang="pt-BR" altLang="pt-BR" sz="2571" dirty="0"/>
              <a:t> do fluxograma, isto é, o que significa cada símbolo geométrico utilizado no fluxo, sua função, sempre desenvolvida no nível de detalhe necessário.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7">
            <a:extLst>
              <a:ext uri="{FF2B5EF4-FFF2-40B4-BE49-F238E27FC236}">
                <a16:creationId xmlns:a16="http://schemas.microsoft.com/office/drawing/2014/main" id="{FA2768C1-0356-463B-9716-2DE7C22C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88309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Sintaxe</a:t>
            </a:r>
            <a:endParaRPr lang="pt-BR" altLang="pt-BR" sz="2999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99C627-349E-4FA3-9A56-A6E10A4597F4}"/>
              </a:ext>
            </a:extLst>
          </p:cNvPr>
          <p:cNvSpPr txBox="1"/>
          <p:nvPr/>
        </p:nvSpPr>
        <p:spPr>
          <a:xfrm>
            <a:off x="828132" y="1991070"/>
            <a:ext cx="9101789" cy="4344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Se for desejada a inclusão de comentário, ele deve ser o último elemento da linha;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Um comentário é iniciado pela sequência de caracteres (* e terminado pela sequência*);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Linhas em branco podem ser inseridas entre instruções;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Um comentário pode ser colocado em linha sem instruções.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7">
            <a:extLst>
              <a:ext uri="{FF2B5EF4-FFF2-40B4-BE49-F238E27FC236}">
                <a16:creationId xmlns:a16="http://schemas.microsoft.com/office/drawing/2014/main" id="{8A246D3F-8BFF-4012-A9DA-93485E69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88309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Sintaxe</a:t>
            </a:r>
            <a:endParaRPr lang="pt-BR" altLang="pt-BR" sz="2999" dirty="0"/>
          </a:p>
        </p:txBody>
      </p:sp>
      <p:sp>
        <p:nvSpPr>
          <p:cNvPr id="23555" name="CaixaDeTexto 1">
            <a:extLst>
              <a:ext uri="{FF2B5EF4-FFF2-40B4-BE49-F238E27FC236}">
                <a16:creationId xmlns:a16="http://schemas.microsoft.com/office/drawing/2014/main" id="{BFEABDB6-1019-472E-A9D8-505E669A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1436767"/>
            <a:ext cx="9254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A estrutura pode ser verificada na Figura 1 </a:t>
            </a:r>
            <a:endParaRPr lang="pt-BR" altLang="pt-BR" sz="1928" dirty="0"/>
          </a:p>
        </p:txBody>
      </p:sp>
      <p:pic>
        <p:nvPicPr>
          <p:cNvPr id="20484" name="Imagem 4" descr="http://s3.amazonaws.com/magoo/ABAAAeq2EAB-1.jpg">
            <a:extLst>
              <a:ext uri="{FF2B5EF4-FFF2-40B4-BE49-F238E27FC236}">
                <a16:creationId xmlns:a16="http://schemas.microsoft.com/office/drawing/2014/main" id="{213034B6-CDE2-4510-83A6-9D9AD1FB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3" y="2380442"/>
            <a:ext cx="7556202" cy="246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3">
            <a:extLst>
              <a:ext uri="{FF2B5EF4-FFF2-40B4-BE49-F238E27FC236}">
                <a16:creationId xmlns:a16="http://schemas.microsoft.com/office/drawing/2014/main" id="{65E3CB48-ED8D-4F47-8DBE-714B0EC2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03" y="5563432"/>
            <a:ext cx="7171930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Figura 1 – Estrutura de uma linha de instrução da linguagem IL.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7">
            <a:extLst>
              <a:ext uri="{FF2B5EF4-FFF2-40B4-BE49-F238E27FC236}">
                <a16:creationId xmlns:a16="http://schemas.microsoft.com/office/drawing/2014/main" id="{79DB776A-F4DC-4514-9872-F5A9996B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88309"/>
            <a:ext cx="8868845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Sintaxe</a:t>
            </a:r>
            <a:endParaRPr lang="pt-BR" altLang="pt-BR" sz="2999" dirty="0"/>
          </a:p>
        </p:txBody>
      </p:sp>
      <p:sp>
        <p:nvSpPr>
          <p:cNvPr id="24579" name="CaixaDeTexto 1">
            <a:extLst>
              <a:ext uri="{FF2B5EF4-FFF2-40B4-BE49-F238E27FC236}">
                <a16:creationId xmlns:a16="http://schemas.microsoft.com/office/drawing/2014/main" id="{EF8771CB-4E3E-4553-B0D2-B368173AA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1436767"/>
            <a:ext cx="9254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pt-BR" altLang="pt-BR" sz="2142" dirty="0"/>
              <a:t>Exemplo 1 </a:t>
            </a:r>
            <a:endParaRPr lang="pt-BR" altLang="pt-BR" sz="1928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81C2031-772F-41A0-8AAB-575658CA0D08}"/>
              </a:ext>
            </a:extLst>
          </p:cNvPr>
          <p:cNvSpPr txBox="1"/>
          <p:nvPr/>
        </p:nvSpPr>
        <p:spPr>
          <a:xfrm>
            <a:off x="996464" y="4444624"/>
            <a:ext cx="8792330" cy="2366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 valor da entrada % IX1 é carregado para o acumulador;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Em seguida é feita uma operação lógica AND entre o conteúdo do acumulador e da memória % MX3;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 O resultado é transferido para a saída %QX1.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24581" name="Imagem 1">
            <a:extLst>
              <a:ext uri="{FF2B5EF4-FFF2-40B4-BE49-F238E27FC236}">
                <a16:creationId xmlns:a16="http://schemas.microsoft.com/office/drawing/2014/main" id="{51CBC20A-6F12-4B20-8B2C-08136793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21" y="1916256"/>
            <a:ext cx="6865874" cy="196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7">
            <a:extLst>
              <a:ext uri="{FF2B5EF4-FFF2-40B4-BE49-F238E27FC236}">
                <a16:creationId xmlns:a16="http://schemas.microsoft.com/office/drawing/2014/main" id="{FF4595FC-62C3-4145-AD9B-8F702F34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588309"/>
            <a:ext cx="8868845" cy="10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999" b="1" dirty="0"/>
              <a:t>Rótulo (etiqueta)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3ACFA0C-9700-441B-8215-E4F6DCDD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7" y="1610200"/>
            <a:ext cx="8984467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Cada instrução pode ser precedida por um rótulo, que é um nome seguido do caractere “:”. Ele também pode ser colocado em uma linha que não contenha nenhuma instrução. Os rótulos são utilizados como operandos em certas instruções tais como saltos. A sua nomenclatura deve obedecer a seguintes regras:</a:t>
            </a: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FECA3D-8163-4EF1-BAAA-5A4E4CD0E9F3}"/>
              </a:ext>
            </a:extLst>
          </p:cNvPr>
          <p:cNvSpPr txBox="1"/>
          <p:nvPr/>
        </p:nvSpPr>
        <p:spPr>
          <a:xfrm>
            <a:off x="804327" y="3903924"/>
            <a:ext cx="8984467" cy="3026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 comprimento não deve exceder 16 caracteres.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 primeiro caractere deve ser uma letra.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Os caracteres restantes podem ser letras, números ou símbolo “_” (sublinhado).</a:t>
            </a:r>
          </a:p>
          <a:p>
            <a:pPr>
              <a:defRPr/>
            </a:pPr>
            <a:endParaRPr lang="pt-BR" sz="2142" dirty="0"/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Não pode haver no mesmo programa dois rótulos iguais.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>
            <a:extLst>
              <a:ext uri="{FF2B5EF4-FFF2-40B4-BE49-F238E27FC236}">
                <a16:creationId xmlns:a16="http://schemas.microsoft.com/office/drawing/2014/main" id="{66048222-F7C2-40DB-8EBA-8D13ADCF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4"/>
            <a:ext cx="5112297" cy="4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214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>
                <a:ea typeface="Yu Gothic Light" panose="020B0300000000000000" pitchFamily="34" charset="-128"/>
              </a:rPr>
              <a:t>Modificadores de instruções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9F1CF7-A5FE-4234-A4DC-646BD647E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355152"/>
            <a:ext cx="8947060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lista a seguir representa os modificadores permitidos para as instruções da linguagem. Devem ser anexados após o nome da instrução, sem caractere separador.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5E98EF-35DA-48BC-BDBF-5CDD381B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3286710"/>
            <a:ext cx="8947060" cy="20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N                  inversão lógica do operando;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(                   operação adiada;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C                 operação condicional.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CA327379-13FF-41BA-A310-521D9B29E8D8}"/>
              </a:ext>
            </a:extLst>
          </p:cNvPr>
          <p:cNvSpPr/>
          <p:nvPr/>
        </p:nvSpPr>
        <p:spPr>
          <a:xfrm>
            <a:off x="1181798" y="3334319"/>
            <a:ext cx="1001486" cy="3893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F49E51E9-05CE-4EA3-8B83-F89176129853}"/>
              </a:ext>
            </a:extLst>
          </p:cNvPr>
          <p:cNvSpPr/>
          <p:nvPr/>
        </p:nvSpPr>
        <p:spPr>
          <a:xfrm>
            <a:off x="1181798" y="3958334"/>
            <a:ext cx="1001486" cy="3893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F2DFEDB-C92F-4ADA-83F9-86652BA29E8A}"/>
              </a:ext>
            </a:extLst>
          </p:cNvPr>
          <p:cNvSpPr/>
          <p:nvPr/>
        </p:nvSpPr>
        <p:spPr>
          <a:xfrm>
            <a:off x="1163095" y="4648662"/>
            <a:ext cx="999785" cy="38937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>
            <a:extLst>
              <a:ext uri="{FF2B5EF4-FFF2-40B4-BE49-F238E27FC236}">
                <a16:creationId xmlns:a16="http://schemas.microsoft.com/office/drawing/2014/main" id="{063EE513-164E-47B5-A4EA-EB3482FBB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4"/>
            <a:ext cx="5112297" cy="4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214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>
                <a:ea typeface="Yu Gothic Light" panose="020B0300000000000000" pitchFamily="34" charset="-128"/>
              </a:rPr>
              <a:t>Modificadores de instruções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C90DE6-ED58-4946-9970-D6B5F7BA8F58}"/>
              </a:ext>
            </a:extLst>
          </p:cNvPr>
          <p:cNvSpPr txBox="1"/>
          <p:nvPr/>
        </p:nvSpPr>
        <p:spPr>
          <a:xfrm>
            <a:off x="610492" y="1645906"/>
            <a:ext cx="8639303" cy="17075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 Modificador “N” indica que o operando deve ser invertido antes de ser utilizado pela instrução. Por exemplo, a instrução ANDN % I2 é interpretada como “o conteúdo de %I2 é invertido e com o valor de resultado é feita na operação lógica AND com o acumulador”.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1C29B8-C62A-487B-AC23-2BB44E76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83" y="3903924"/>
            <a:ext cx="5039735" cy="117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4C11E96-D180-4FDA-963D-0988E6AB7FD6}"/>
              </a:ext>
            </a:extLst>
          </p:cNvPr>
          <p:cNvCxnSpPr/>
          <p:nvPr/>
        </p:nvCxnSpPr>
        <p:spPr>
          <a:xfrm flipH="1">
            <a:off x="3387108" y="3286711"/>
            <a:ext cx="540700" cy="10031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>
            <a:extLst>
              <a:ext uri="{FF2B5EF4-FFF2-40B4-BE49-F238E27FC236}">
                <a16:creationId xmlns:a16="http://schemas.microsoft.com/office/drawing/2014/main" id="{B722AE1A-63FC-4729-8872-07C421C38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4"/>
            <a:ext cx="5112297" cy="4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214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>
                <a:ea typeface="Yu Gothic Light" panose="020B0300000000000000" pitchFamily="34" charset="-128"/>
              </a:rPr>
              <a:t>Modificadores de instruções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31731C-1458-4AC1-90C0-A2E226C51287}"/>
              </a:ext>
            </a:extLst>
          </p:cNvPr>
          <p:cNvSpPr txBox="1"/>
          <p:nvPr/>
        </p:nvSpPr>
        <p:spPr>
          <a:xfrm>
            <a:off x="836635" y="1390858"/>
            <a:ext cx="8408059" cy="13779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 Modificador abrir parênteses “</a:t>
            </a:r>
            <a:r>
              <a:rPr lang="pt-BR" sz="2142" b="1" dirty="0"/>
              <a:t>(</a:t>
            </a:r>
            <a:r>
              <a:rPr lang="pt-BR" sz="2142" dirty="0"/>
              <a:t>“ indica que a avaliação da instrução deve ser adiada até que seja encontrado o próximo fechar parênteses “</a:t>
            </a:r>
            <a:r>
              <a:rPr lang="pt-BR" sz="2142" b="1" dirty="0"/>
              <a:t>)</a:t>
            </a:r>
            <a:r>
              <a:rPr lang="pt-BR" sz="2142" dirty="0"/>
              <a:t>”.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9E2B07-3C1C-4BB1-9CEF-26366219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7" y="3205095"/>
            <a:ext cx="2774915" cy="307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A4DAAA-FD4F-4592-9746-9A92C474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22" y="3205096"/>
            <a:ext cx="5201265" cy="19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9FA62F8-B545-4B62-9865-1DA0C87D2453}"/>
              </a:ext>
            </a:extLst>
          </p:cNvPr>
          <p:cNvCxnSpPr/>
          <p:nvPr/>
        </p:nvCxnSpPr>
        <p:spPr>
          <a:xfrm flipH="1">
            <a:off x="1921435" y="3672681"/>
            <a:ext cx="319659" cy="462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9FA81EB-B7C5-49A2-BB56-4D7710B11D64}"/>
              </a:ext>
            </a:extLst>
          </p:cNvPr>
          <p:cNvCxnSpPr/>
          <p:nvPr/>
        </p:nvCxnSpPr>
        <p:spPr>
          <a:xfrm flipH="1">
            <a:off x="1382435" y="5172359"/>
            <a:ext cx="385972" cy="197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D540DB8B-96DD-4518-9D29-3416A7316409}"/>
              </a:ext>
            </a:extLst>
          </p:cNvPr>
          <p:cNvSpPr/>
          <p:nvPr/>
        </p:nvSpPr>
        <p:spPr>
          <a:xfrm>
            <a:off x="6473179" y="3672682"/>
            <a:ext cx="1310944" cy="14996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1">
            <a:extLst>
              <a:ext uri="{FF2B5EF4-FFF2-40B4-BE49-F238E27FC236}">
                <a16:creationId xmlns:a16="http://schemas.microsoft.com/office/drawing/2014/main" id="{9F3451E9-FE88-46A4-B981-FB7A2942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4"/>
            <a:ext cx="5112297" cy="48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lnSpc>
                <a:spcPct val="107000"/>
              </a:lnSpc>
              <a:spcBef>
                <a:spcPts val="214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>
                <a:ea typeface="Yu Gothic Light" panose="020B0300000000000000" pitchFamily="34" charset="-128"/>
              </a:rPr>
              <a:t>Modificadores de instruções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3ABF2C3-8072-423E-890C-19E3D8A03F3E}"/>
              </a:ext>
            </a:extLst>
          </p:cNvPr>
          <p:cNvSpPr txBox="1"/>
          <p:nvPr/>
        </p:nvSpPr>
        <p:spPr>
          <a:xfrm>
            <a:off x="688706" y="1299041"/>
            <a:ext cx="8868845" cy="20372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 modificador “C” indica que a instrução deve ser executada somente se o conteúdo atual do acumulador for lógico verdadeiro (ou diferente de zero para tipos não booleanos). O modificador “</a:t>
            </a:r>
            <a:r>
              <a:rPr lang="pt-BR" sz="2142" b="1" dirty="0"/>
              <a:t>C</a:t>
            </a:r>
            <a:r>
              <a:rPr lang="pt-BR" sz="2142" dirty="0"/>
              <a:t>” pode ser combinado com o modificador “N” para indicar que a instrução não deve ser executada, a menos que o resultado seja falso (ou 0 para tipos não booleanos). </a:t>
            </a:r>
          </a:p>
          <a:p>
            <a:pPr>
              <a:defRPr/>
            </a:pPr>
            <a:endParaRPr lang="pt-BR" sz="1928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F78349-73A0-4784-A365-4507898A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0" y="3903924"/>
            <a:ext cx="9069482" cy="24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880AEF5-E191-4734-9D11-05D458622F55}"/>
              </a:ext>
            </a:extLst>
          </p:cNvPr>
          <p:cNvCxnSpPr/>
          <p:nvPr/>
        </p:nvCxnSpPr>
        <p:spPr>
          <a:xfrm flipH="1">
            <a:off x="1537164" y="3672681"/>
            <a:ext cx="848457" cy="1156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aixaDeTexto 2">
            <a:extLst>
              <a:ext uri="{FF2B5EF4-FFF2-40B4-BE49-F238E27FC236}">
                <a16:creationId xmlns:a16="http://schemas.microsoft.com/office/drawing/2014/main" id="{31F807D5-1FE3-4E7B-AFD6-F26C7F27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63" y="587586"/>
            <a:ext cx="832914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A tabela 1 apresenta comandos da linguagem de Lista de Instruções.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6FBDAD-F436-4BAA-810E-74C0A3EF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82" y="1513114"/>
            <a:ext cx="7202803" cy="33545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AABC89-0D62-4BC2-87DC-93C64EABC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0" y="5449872"/>
            <a:ext cx="8947060" cy="11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b="1" dirty="0"/>
              <a:t>Modificador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dirty="0"/>
              <a:t>N – Nega um valor Booleano.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dirty="0"/>
              <a:t>(   - adia uma operação.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dirty="0"/>
              <a:t>C – denota jump condicional (só pode ser usado com JUMP).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aixaDeTexto 2">
            <a:extLst>
              <a:ext uri="{FF2B5EF4-FFF2-40B4-BE49-F238E27FC236}">
                <a16:creationId xmlns:a16="http://schemas.microsoft.com/office/drawing/2014/main" id="{31F807D5-1FE3-4E7B-AFD6-F26C7F27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63" y="587586"/>
            <a:ext cx="832914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A tabela 2 apresenta comandos da linguagem de Lista de Instruções.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AABC89-0D62-4BC2-87DC-93C64EABC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0" y="5449872"/>
            <a:ext cx="8947060" cy="11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b="1" dirty="0"/>
              <a:t>Modificador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dirty="0"/>
              <a:t>N – Nega um valor Booleano.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dirty="0"/>
              <a:t>(   - adia uma operação.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714" dirty="0"/>
              <a:t>C – denota jump condicional (só pode ser usado com JUMP).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587C0C-E18A-4B24-B680-8726196F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63" y="1759170"/>
            <a:ext cx="8388735" cy="32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321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5">
            <a:extLst>
              <a:ext uri="{FF2B5EF4-FFF2-40B4-BE49-F238E27FC236}">
                <a16:creationId xmlns:a16="http://schemas.microsoft.com/office/drawing/2014/main" id="{E67D6A98-AF45-4B14-9125-50B6DF27B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1267" name="CaixaDeTexto 5">
            <a:extLst>
              <a:ext uri="{FF2B5EF4-FFF2-40B4-BE49-F238E27FC236}">
                <a16:creationId xmlns:a16="http://schemas.microsoft.com/office/drawing/2014/main" id="{12F14C3E-BFBA-4DC4-8B3A-895B8C44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11268" name="Retângulo 1">
            <a:extLst>
              <a:ext uri="{FF2B5EF4-FFF2-40B4-BE49-F238E27FC236}">
                <a16:creationId xmlns:a16="http://schemas.microsoft.com/office/drawing/2014/main" id="{4E52A9C5-88CE-4604-95B6-D137E2F27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92" y="1448669"/>
            <a:ext cx="2255746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 b="1"/>
              <a:t>Simbologia</a:t>
            </a:r>
            <a:endParaRPr lang="pt-BR" altLang="pt-BR" sz="2571"/>
          </a:p>
        </p:txBody>
      </p:sp>
      <p:pic>
        <p:nvPicPr>
          <p:cNvPr id="11269" name="Imagem 4">
            <a:extLst>
              <a:ext uri="{FF2B5EF4-FFF2-40B4-BE49-F238E27FC236}">
                <a16:creationId xmlns:a16="http://schemas.microsoft.com/office/drawing/2014/main" id="{9ADEBA50-BBB9-40E2-BF9D-BFFEE6D3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52" y="2822524"/>
            <a:ext cx="8743022" cy="29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aixaDeTexto 2">
            <a:extLst>
              <a:ext uri="{FF2B5EF4-FFF2-40B4-BE49-F238E27FC236}">
                <a16:creationId xmlns:a16="http://schemas.microsoft.com/office/drawing/2014/main" id="{31F807D5-1FE3-4E7B-AFD6-F26C7F276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63" y="587586"/>
            <a:ext cx="832914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dirty="0"/>
              <a:t>A tabela 3 apresenta comandos da linguagem de Lista de Instruções.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E06046-F1B6-4843-8EC6-4AAC20F9D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55" y="1479797"/>
            <a:ext cx="7064592" cy="52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93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BEF9980C-D789-4B51-8CC1-5C7A2AF1E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020388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/>
              <a:t>Operador LD, LDN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B63283-3379-410A-A3E8-09B7D1518958}"/>
              </a:ext>
            </a:extLst>
          </p:cNvPr>
          <p:cNvSpPr txBox="1"/>
          <p:nvPr/>
        </p:nvSpPr>
        <p:spPr>
          <a:xfrm>
            <a:off x="765221" y="1533684"/>
            <a:ext cx="8870545" cy="718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Mnemônico da palavra inglesa LOAD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CAC07B-76EA-49BF-8AE6-1EBA16437B1D}"/>
              </a:ext>
            </a:extLst>
          </p:cNvPr>
          <p:cNvSpPr txBox="1"/>
          <p:nvPr/>
        </p:nvSpPr>
        <p:spPr>
          <a:xfrm>
            <a:off x="816230" y="2258019"/>
            <a:ext cx="6325173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Operação</a:t>
            </a:r>
            <a:r>
              <a:rPr lang="pt-BR" sz="1928" dirty="0"/>
              <a:t>: carrega um valor para o acumulador.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25605" name="CaixaDeTexto 4">
            <a:extLst>
              <a:ext uri="{FF2B5EF4-FFF2-40B4-BE49-F238E27FC236}">
                <a16:creationId xmlns:a16="http://schemas.microsoft.com/office/drawing/2014/main" id="{14030FFF-9F59-4EF3-B667-BB85D620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1" y="2950048"/>
            <a:ext cx="5939201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Modificador</a:t>
            </a:r>
            <a:r>
              <a:rPr lang="pt-BR" altLang="pt-BR" sz="1928"/>
              <a:t>: 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CB9F73-4FF2-42E0-AEA9-5A94A4E7D790}"/>
              </a:ext>
            </a:extLst>
          </p:cNvPr>
          <p:cNvSpPr txBox="1"/>
          <p:nvPr/>
        </p:nvSpPr>
        <p:spPr>
          <a:xfrm>
            <a:off x="765221" y="3642076"/>
            <a:ext cx="5682454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Operando</a:t>
            </a:r>
            <a:r>
              <a:rPr lang="pt-BR" sz="1928" dirty="0"/>
              <a:t>: expressão constante.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60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8AE4E11D-C906-4357-9D11-76FC90175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020388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/>
              <a:t>Operador ST, STN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A0A147-3B1D-464D-9DD4-5D1ED62D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533685"/>
            <a:ext cx="887054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Mnemônico da palavra inglesa </a:t>
            </a:r>
            <a:r>
              <a:rPr lang="pt-BR" altLang="pt-BR" sz="1928" b="1"/>
              <a:t>STORE</a:t>
            </a: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C8A1EC-A34B-43BD-8EBD-426B4930F8B7}"/>
              </a:ext>
            </a:extLst>
          </p:cNvPr>
          <p:cNvSpPr txBox="1"/>
          <p:nvPr/>
        </p:nvSpPr>
        <p:spPr>
          <a:xfrm>
            <a:off x="816231" y="2258019"/>
            <a:ext cx="8124107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Operação</a:t>
            </a:r>
            <a:r>
              <a:rPr lang="pt-BR" sz="1928" dirty="0"/>
              <a:t>: transfere o conteúdo do acumulador para uma variável.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26629" name="CaixaDeTexto 4">
            <a:extLst>
              <a:ext uri="{FF2B5EF4-FFF2-40B4-BE49-F238E27FC236}">
                <a16:creationId xmlns:a16="http://schemas.microsoft.com/office/drawing/2014/main" id="{735EB4D8-C5DD-4E96-B02D-A6BE1A73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1" y="2950048"/>
            <a:ext cx="5939201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Modificador</a:t>
            </a:r>
            <a:r>
              <a:rPr lang="pt-BR" altLang="pt-BR" sz="1928"/>
              <a:t>: 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1CE5A5-BEC8-4CA2-8ED2-2F73CA6A4838}"/>
              </a:ext>
            </a:extLst>
          </p:cNvPr>
          <p:cNvSpPr txBox="1"/>
          <p:nvPr/>
        </p:nvSpPr>
        <p:spPr>
          <a:xfrm>
            <a:off x="765221" y="3642076"/>
            <a:ext cx="5682454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Operando</a:t>
            </a:r>
            <a:r>
              <a:rPr lang="pt-BR" sz="1928" dirty="0"/>
              <a:t>: variável interna ou de usuário.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629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3AE9329B-85F2-4954-86E7-24977888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664824"/>
            <a:ext cx="8947060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b="1"/>
              <a:t>Exemplo 1:</a:t>
            </a:r>
            <a:r>
              <a:rPr lang="pt-BR" altLang="pt-BR" sz="2142"/>
              <a:t> Implemente um programa em Ladder e em Lista de instruções (I.L) que tenha a tarefa de acender uma lâmpada L sempre que a chave CH for fechada.</a:t>
            </a:r>
            <a:endParaRPr lang="pt-BR" altLang="pt-BR" sz="1928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9FEC348-80EB-4FBD-9739-0341BE969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1928157"/>
            <a:ext cx="9178302" cy="187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Solução</a:t>
            </a:r>
            <a:r>
              <a:rPr lang="pt-BR" altLang="pt-BR" sz="1928"/>
              <a:t>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Um programa simples no qual a atuação de </a:t>
            </a:r>
            <a:r>
              <a:rPr lang="pt-BR" altLang="pt-BR" sz="1928" b="1"/>
              <a:t>uma entrada</a:t>
            </a:r>
            <a:r>
              <a:rPr lang="pt-BR" altLang="pt-BR" sz="1928"/>
              <a:t> causa a atuação de </a:t>
            </a:r>
            <a:r>
              <a:rPr lang="pt-BR" altLang="pt-BR" sz="1928" b="1"/>
              <a:t>uma saída</a:t>
            </a:r>
            <a:r>
              <a:rPr lang="pt-BR" altLang="pt-BR" sz="1928"/>
              <a:t>, isto é, utiliza as duas instruções principais que são leitura de variável (</a:t>
            </a:r>
            <a:r>
              <a:rPr lang="pt-BR" altLang="pt-BR" sz="1928" b="1"/>
              <a:t>LD</a:t>
            </a:r>
            <a:r>
              <a:rPr lang="pt-BR" altLang="pt-BR" sz="1928"/>
              <a:t>) e atribuição de valor (</a:t>
            </a:r>
            <a:r>
              <a:rPr lang="pt-BR" altLang="pt-BR" sz="1928" b="1"/>
              <a:t>ST</a:t>
            </a:r>
            <a:r>
              <a:rPr lang="pt-BR" altLang="pt-BR" sz="1928"/>
              <a:t>), e terá o seguinte aspecto , em Ladder  e IL.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AAF955-35CA-4391-9B28-B99A4764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6" y="3992341"/>
            <a:ext cx="6168744" cy="231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BD0DD5-4C39-442D-A8E8-650F0991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96" y="4366410"/>
            <a:ext cx="3199994" cy="140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5D3A89-F135-422F-B871-81F68FC9088E}"/>
              </a:ext>
            </a:extLst>
          </p:cNvPr>
          <p:cNvSpPr txBox="1"/>
          <p:nvPr/>
        </p:nvSpPr>
        <p:spPr>
          <a:xfrm>
            <a:off x="533979" y="652921"/>
            <a:ext cx="9178302" cy="10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q"/>
              <a:defRPr/>
            </a:pPr>
            <a:r>
              <a:rPr lang="pt-BR" sz="2142" b="1" dirty="0"/>
              <a:t>Exemplo 2:</a:t>
            </a:r>
            <a:r>
              <a:rPr lang="pt-BR" sz="2142" dirty="0"/>
              <a:t> Para um contato A do tipo NF, é preciso fazer a leitura de uma variável negada </a:t>
            </a:r>
            <a:r>
              <a:rPr lang="pt-BR" sz="2142" b="1" dirty="0"/>
              <a:t>LDN</a:t>
            </a:r>
            <a:r>
              <a:rPr lang="pt-BR" sz="2142" dirty="0"/>
              <a:t>, conforme visto a seguir: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3F9EDE-141B-4F5D-AD57-E7A3ABF0B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228" y="1589796"/>
            <a:ext cx="3472044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Solução</a:t>
            </a:r>
            <a:r>
              <a:rPr lang="pt-BR" altLang="pt-BR" sz="1928"/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1121CE0-E0F7-4EF1-BB4E-E1315C764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" y="1936660"/>
            <a:ext cx="3123480" cy="17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B33F9F-7172-42ED-8D96-AA65E6565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4" y="4925814"/>
            <a:ext cx="5281180" cy="114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6F7E116-8EE3-4FDF-8E99-F7324ED5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7" y="4215083"/>
            <a:ext cx="1118808" cy="50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268F25F-528D-4287-AB13-882C48155ACE}"/>
              </a:ext>
            </a:extLst>
          </p:cNvPr>
          <p:cNvSpPr txBox="1"/>
          <p:nvPr/>
        </p:nvSpPr>
        <p:spPr>
          <a:xfrm>
            <a:off x="705709" y="6197650"/>
            <a:ext cx="9066082" cy="10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142" dirty="0"/>
              <a:t>Neste caso, a partir da instrução </a:t>
            </a:r>
            <a:r>
              <a:rPr lang="pt-BR" sz="2142" b="1" dirty="0"/>
              <a:t>LDN</a:t>
            </a:r>
            <a:r>
              <a:rPr lang="pt-BR" sz="2142" dirty="0"/>
              <a:t>, o processador efetua a leitura de complemento lógico de </a:t>
            </a:r>
            <a:r>
              <a:rPr lang="pt-BR" sz="2142" b="1" dirty="0"/>
              <a:t>I1</a:t>
            </a:r>
            <a:r>
              <a:rPr lang="pt-BR" sz="2142" dirty="0"/>
              <a:t> e atribui o valor lido à saída </a:t>
            </a:r>
            <a:r>
              <a:rPr lang="pt-BR" sz="2142" b="1" dirty="0"/>
              <a:t>Q1.</a:t>
            </a:r>
            <a:endParaRPr lang="pt-BR" sz="2142" dirty="0"/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00E1A378-DBB0-44FA-BD3A-AFB6B21F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819552"/>
            <a:ext cx="9178302" cy="10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b="1"/>
              <a:t>Exemplo 3: Operação E (AND)</a:t>
            </a:r>
            <a:r>
              <a:rPr lang="pt-BR" altLang="pt-BR" sz="2142"/>
              <a:t> – Dada a equação lógica Q1= I1</a:t>
            </a:r>
            <a:r>
              <a:rPr lang="pt-BR" altLang="pt-BR" sz="2142" b="1"/>
              <a:t>.</a:t>
            </a:r>
            <a:r>
              <a:rPr lang="pt-BR" altLang="pt-BR" sz="2142"/>
              <a:t> I2</a:t>
            </a:r>
            <a:r>
              <a:rPr lang="pt-BR" altLang="pt-BR" sz="2142" b="1"/>
              <a:t>.</a:t>
            </a:r>
            <a:r>
              <a:rPr lang="pt-BR" altLang="pt-BR" sz="2142"/>
              <a:t> I3, implemente a função lógica no diagrama Ladder e em Lista de Instruções.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22F3C8C-0FC9-4D09-9416-E20BD27A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788732"/>
            <a:ext cx="3472044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Solução</a:t>
            </a:r>
            <a:r>
              <a:rPr lang="pt-BR" altLang="pt-BR" sz="1928"/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B53C07-E6C2-417F-A11B-6EA88AFC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2184906"/>
            <a:ext cx="2159401" cy="252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9C31719-18CD-4C32-8EF8-957D8F03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5048237"/>
            <a:ext cx="5359394" cy="165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66A041AF-CE43-4E0E-BB1A-F752F0162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896066"/>
            <a:ext cx="9178302" cy="203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b="1"/>
              <a:t>Exemplo 4: Operação OU (OR)</a:t>
            </a:r>
            <a:r>
              <a:rPr lang="pt-BR" altLang="pt-BR" sz="2142"/>
              <a:t> – Dada a equação lógica, implemente a função lógica no diagrama Ladder e em Lista de Instruções.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n-US" altLang="pt-BR" sz="2142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2717E4-2890-407A-8266-0D7CBF2A9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20" y="2349836"/>
            <a:ext cx="3470344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Solução</a:t>
            </a:r>
            <a:r>
              <a:rPr lang="pt-BR" altLang="pt-BR" sz="1928"/>
              <a:t>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D9DA174-F323-478F-8F8A-4A3B0D43B80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1503" y="1681242"/>
            <a:ext cx="2026858" cy="473527"/>
          </a:xfrm>
          <a:prstGeom prst="rect">
            <a:avLst/>
          </a:prstGeom>
          <a:blipFill>
            <a:blip r:embed="rId3"/>
            <a:stretch>
              <a:fillRect b="-9589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ABDA6D-67C2-4843-A194-70C1151B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3" y="2706902"/>
            <a:ext cx="1849943" cy="21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304095F-4FC6-44FB-A094-74096F3C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8" y="5267577"/>
            <a:ext cx="4124965" cy="17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2370449-8145-46D9-A428-D70AFAC31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7" y="4890107"/>
            <a:ext cx="1118808" cy="50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E95238A-CDA9-4731-9510-94B540AE3CD9}"/>
              </a:ext>
            </a:extLst>
          </p:cNvPr>
          <p:cNvCxnSpPr/>
          <p:nvPr/>
        </p:nvCxnSpPr>
        <p:spPr>
          <a:xfrm flipH="1">
            <a:off x="1305254" y="3441299"/>
            <a:ext cx="462764" cy="6170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BA7DC38F-5882-4E0D-9D8F-87B5D33EC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296841"/>
            <a:ext cx="8020388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/>
              <a:t>Operador 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C9664F2-8813-4B1E-AC84-E3230FAA4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1" y="1293941"/>
            <a:ext cx="8870545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É uma instrução de memorização. A letra S é um mnemônico da palavra inglesa </a:t>
            </a:r>
            <a:r>
              <a:rPr lang="pt-BR" altLang="pt-BR" sz="2142" b="1"/>
              <a:t>set.</a:t>
            </a:r>
            <a:endParaRPr lang="pt-BR" altLang="pt-BR" sz="1928" b="1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C35AFE-F25B-4883-B7DE-F8C9FD448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1" y="2258019"/>
            <a:ext cx="8124107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Operação</a:t>
            </a:r>
            <a:r>
              <a:rPr lang="pt-BR" altLang="pt-BR" sz="2142"/>
              <a:t>: Força uma variável booleana a ir para o estado lógico 1 se o acumulador estiver com o valor VERDADEIRO (nível Lógico 1). Nenhuma operação é realizada se o operador estiver com o valor lógico FALSO (nível lógico 0).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D9732C-598C-4EA9-840E-2EF70E4F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5" y="4339205"/>
            <a:ext cx="593920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 dirty="0"/>
              <a:t>Modificador</a:t>
            </a:r>
            <a:r>
              <a:rPr lang="pt-BR" altLang="pt-BR" sz="1928" dirty="0"/>
              <a:t>: Não tem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2767ED-6D39-462D-8CEC-892579B44107}"/>
              </a:ext>
            </a:extLst>
          </p:cNvPr>
          <p:cNvSpPr txBox="1"/>
          <p:nvPr/>
        </p:nvSpPr>
        <p:spPr>
          <a:xfrm>
            <a:off x="816230" y="5400202"/>
            <a:ext cx="7275649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Operando</a:t>
            </a:r>
            <a:r>
              <a:rPr lang="pt-BR" sz="1928" dirty="0"/>
              <a:t>: variável booleana interna ou de saída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D068B6FA-75BB-4147-B22D-E402F813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588310"/>
            <a:ext cx="9256517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b="1"/>
              <a:t>Exemplo 5</a:t>
            </a:r>
            <a:r>
              <a:rPr lang="pt-BR" altLang="pt-BR" sz="2142"/>
              <a:t>: Faça o diagrama Ladder e a lista de Instruções correspondentes a dois contatos I1 e I2, NA e NF respectivamente, em paralelo, e um contato I3, NF, em série com ambos. O outro lado do contato I3 está conectado à bobina do tipo set de um relé Q1 de auto retenção.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325749-4530-472A-A4AF-1E335265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2747710"/>
            <a:ext cx="2582779" cy="250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7125E46-BD88-4E27-B918-C42292C88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337935"/>
            <a:ext cx="3470343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Solução</a:t>
            </a:r>
            <a:r>
              <a:rPr lang="pt-BR" altLang="pt-BR" sz="1928"/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9CEA6A-CA78-404A-99DB-B399EC0A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36" y="2723905"/>
            <a:ext cx="4550044" cy="19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42728626-AB86-4F4B-9ED8-D4FD4B3E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020388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/>
              <a:t>Operador R</a:t>
            </a:r>
            <a:endParaRPr lang="pt-BR" altLang="pt-BR" sz="1928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1AFC9D-28B8-4D5C-8BBF-01ACE559A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1" y="1293940"/>
            <a:ext cx="8870545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É um operador que serve para “limpar” o conteúdo da memória. Faz com que o conteúdo da memória vá para o valor zero. A letra R é um mnemônico da palavra inglesa reset.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D1AAD2-E193-4EC6-BF57-F2A3109B8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31" y="2907540"/>
            <a:ext cx="8741321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Operação</a:t>
            </a:r>
            <a:r>
              <a:rPr lang="pt-BR" altLang="pt-BR" sz="2142"/>
              <a:t>: força uma variável booleana a ir para o valor lógico 0 se o valor do acumulador for VERDADEIRO ( nível lógico 1). Nenhuma operação é realizada se o valor do acumulador for FALSO (nível lógico 0).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DC080FE-1B51-4CDA-BEB1-D7F83B5C4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4879906"/>
            <a:ext cx="593920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 dirty="0"/>
              <a:t>Modificador</a:t>
            </a:r>
            <a:r>
              <a:rPr lang="pt-BR" altLang="pt-BR" sz="1928" dirty="0"/>
              <a:t>: Não tem.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94A7AE-88E7-4B0F-AA0C-AF94B774A670}"/>
              </a:ext>
            </a:extLst>
          </p:cNvPr>
          <p:cNvSpPr txBox="1"/>
          <p:nvPr/>
        </p:nvSpPr>
        <p:spPr>
          <a:xfrm>
            <a:off x="816230" y="5830382"/>
            <a:ext cx="7275649" cy="6857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§"/>
              <a:defRPr/>
            </a:pPr>
            <a:r>
              <a:rPr lang="pt-BR" sz="1928" b="1" dirty="0"/>
              <a:t>Operando</a:t>
            </a:r>
            <a:r>
              <a:rPr lang="pt-BR" sz="1928" dirty="0"/>
              <a:t>: Variável lógica binária interna ou de saída.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5">
            <a:extLst>
              <a:ext uri="{FF2B5EF4-FFF2-40B4-BE49-F238E27FC236}">
                <a16:creationId xmlns:a16="http://schemas.microsoft.com/office/drawing/2014/main" id="{51DF2A7F-1572-41F9-9F53-3664BA20E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2291" name="CaixaDeTexto 5">
            <a:extLst>
              <a:ext uri="{FF2B5EF4-FFF2-40B4-BE49-F238E27FC236}">
                <a16:creationId xmlns:a16="http://schemas.microsoft.com/office/drawing/2014/main" id="{5BFA00FA-F47B-4E6A-B65F-CBF2E4A3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12292" name="Retângulo 1">
            <a:extLst>
              <a:ext uri="{FF2B5EF4-FFF2-40B4-BE49-F238E27FC236}">
                <a16:creationId xmlns:a16="http://schemas.microsoft.com/office/drawing/2014/main" id="{63A5916E-E377-4319-8019-D15E4B7B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92" y="1448669"/>
            <a:ext cx="2255746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 b="1"/>
              <a:t>Simbologia</a:t>
            </a:r>
            <a:endParaRPr lang="pt-BR" altLang="pt-BR" sz="2571"/>
          </a:p>
        </p:txBody>
      </p:sp>
      <p:pic>
        <p:nvPicPr>
          <p:cNvPr id="12293" name="Imagem 3">
            <a:extLst>
              <a:ext uri="{FF2B5EF4-FFF2-40B4-BE49-F238E27FC236}">
                <a16:creationId xmlns:a16="http://schemas.microsoft.com/office/drawing/2014/main" id="{6C271BE0-A38D-4D7E-8A52-F76EAC22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03" y="2203609"/>
            <a:ext cx="7063110" cy="44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2">
            <a:extLst>
              <a:ext uri="{FF2B5EF4-FFF2-40B4-BE49-F238E27FC236}">
                <a16:creationId xmlns:a16="http://schemas.microsoft.com/office/drawing/2014/main" id="{8488A0BF-48C9-4367-BD09-F0698C90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0" y="664824"/>
            <a:ext cx="9178302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b="1"/>
              <a:t>Exemplo 6</a:t>
            </a:r>
            <a:r>
              <a:rPr lang="pt-BR" altLang="pt-BR" sz="2142"/>
              <a:t>: Faça o diagrama Ladder e a lista de Instruções correspondentes a dois contatos I.1 e I.2, NA e NF respectivamente, em paralelo, e um contato I.3, NF, em série com ambos. O outro lado do contato I.3 está conectado à bobina do tipo reset de um relé Q.1 de auto retenção.</a:t>
            </a:r>
            <a:endParaRPr lang="pt-BR" altLang="pt-BR" sz="1928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3265A0-4970-45FC-8587-30E2C9C79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417849"/>
            <a:ext cx="3470343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Solução</a:t>
            </a:r>
            <a:r>
              <a:rPr lang="pt-BR" altLang="pt-BR" sz="1928"/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03DC36-D263-4438-A968-24896691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6" y="2899038"/>
            <a:ext cx="2383842" cy="231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6C8C79A-5593-4F34-B80D-785BC29F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07" y="2575979"/>
            <a:ext cx="5012530" cy="186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FFD2BC-B7F4-48E5-AC93-8B847F6D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6" y="5701158"/>
            <a:ext cx="8870545" cy="127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Obs: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1 – A instrução R (reset) sempre opera com a instrução S (set) e vice-versa.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736BC17F-8E7D-4094-98F8-E86B4D5D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16" y="617215"/>
            <a:ext cx="8637602" cy="7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571" b="1" dirty="0"/>
              <a:t>Operações adiadas.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62FE48-7BA2-4116-97B5-8915EF83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1407862"/>
            <a:ext cx="9409545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Como a linguagem I.L só possui um registrador, certas operações podem ser adiadas para alterar a ordem natural da execução das instruções. Os parênteses são utilizados para representar as operações adiadas.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7D562-7435-4A8F-BC70-F305E630D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3286711"/>
            <a:ext cx="8561087" cy="17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“(”               indica que a instrução anterior deve ser adiada;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“)”                indica que a operação anteriormente adiada deve agora ser executada.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58D379D-0C70-4B32-9EE2-DC6CC938FB2A}"/>
              </a:ext>
            </a:extLst>
          </p:cNvPr>
          <p:cNvSpPr/>
          <p:nvPr/>
        </p:nvSpPr>
        <p:spPr>
          <a:xfrm>
            <a:off x="1613678" y="3404032"/>
            <a:ext cx="771943" cy="26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B25FBCEC-7256-4EB7-A887-EA4E6E810407}"/>
              </a:ext>
            </a:extLst>
          </p:cNvPr>
          <p:cNvSpPr/>
          <p:nvPr/>
        </p:nvSpPr>
        <p:spPr>
          <a:xfrm>
            <a:off x="1651085" y="4009344"/>
            <a:ext cx="771943" cy="26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EDA5BD9A-D7FC-4D04-BF85-56BED187B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7" y="741337"/>
            <a:ext cx="9178302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 b="1"/>
              <a:t>Exemplo 7:</a:t>
            </a:r>
            <a:r>
              <a:rPr lang="pt-BR" altLang="pt-BR" sz="2142"/>
              <a:t> Dada a equação lógica (1), implemente, em Ladder e em Lista de Instruções</a:t>
            </a:r>
            <a:r>
              <a:rPr lang="pt-BR" altLang="pt-BR" sz="1928"/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7AFBDE-FE92-4428-80DB-1F615B4CE25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2490" y="1612060"/>
            <a:ext cx="2570367" cy="551886"/>
          </a:xfrm>
          <a:prstGeom prst="rect">
            <a:avLst/>
          </a:prstGeom>
          <a:blipFill>
            <a:blip r:embed="rId3"/>
            <a:stretch>
              <a:fillRect t="-169048" r="-35878" b="-248810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45060" name="CaixaDeTexto 3">
            <a:extLst>
              <a:ext uri="{FF2B5EF4-FFF2-40B4-BE49-F238E27FC236}">
                <a16:creationId xmlns:a16="http://schemas.microsoft.com/office/drawing/2014/main" id="{4D9C85F0-5303-4C80-8819-830C4512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322" y="1744524"/>
            <a:ext cx="540700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(1)</a:t>
            </a:r>
            <a:endParaRPr lang="pt-BR" altLang="pt-BR" sz="1928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E51C286-C9AD-4977-A413-BC22EE02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7" y="2836126"/>
            <a:ext cx="2366839" cy="37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84BEA8-9030-4434-94D5-FB2BDFE1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79" y="2814023"/>
            <a:ext cx="5532826" cy="239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F48FD2E-7207-4941-91AB-99382556C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8" y="2407647"/>
            <a:ext cx="3470344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Solução: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925A4A4-6671-439E-AF4A-76B213B28627}"/>
              </a:ext>
            </a:extLst>
          </p:cNvPr>
          <p:cNvSpPr/>
          <p:nvPr/>
        </p:nvSpPr>
        <p:spPr>
          <a:xfrm>
            <a:off x="804328" y="4366410"/>
            <a:ext cx="1581293" cy="1542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pic>
        <p:nvPicPr>
          <p:cNvPr id="12" name="Áudio 11">
            <a:hlinkClick r:id="" action="ppaction://media"/>
            <a:extLst>
              <a:ext uri="{FF2B5EF4-FFF2-40B4-BE49-F238E27FC236}">
                <a16:creationId xmlns:a16="http://schemas.microsoft.com/office/drawing/2014/main" id="{6642E812-E99D-4F58-A5C1-93A0E486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09" y="6537713"/>
            <a:ext cx="652921" cy="6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18521926-4902-4E1B-9E06-5F9553EF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819552"/>
            <a:ext cx="6093930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142"/>
              <a:t>Exercicios Propostos:</a:t>
            </a:r>
            <a:endParaRPr lang="pt-BR" altLang="pt-BR" sz="2142"/>
          </a:p>
        </p:txBody>
      </p:sp>
      <p:sp>
        <p:nvSpPr>
          <p:cNvPr id="46083" name="CaixaDeTexto 2">
            <a:extLst>
              <a:ext uri="{FF2B5EF4-FFF2-40B4-BE49-F238E27FC236}">
                <a16:creationId xmlns:a16="http://schemas.microsoft.com/office/drawing/2014/main" id="{5A86CBD3-7A13-42AE-970F-BCFC25E9B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589796"/>
            <a:ext cx="917830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06067" indent="-306067" algn="ctr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en-US" altLang="pt-BR" sz="1928" dirty="0" err="1"/>
              <a:t>Implemente</a:t>
            </a:r>
            <a:r>
              <a:rPr lang="en-US" altLang="pt-BR" sz="1928" dirty="0"/>
              <a:t> as </a:t>
            </a:r>
            <a:r>
              <a:rPr lang="en-US" altLang="pt-BR" sz="1928" dirty="0" err="1"/>
              <a:t>seguintes</a:t>
            </a:r>
            <a:r>
              <a:rPr lang="en-US" altLang="pt-BR" sz="1928" dirty="0"/>
              <a:t> </a:t>
            </a:r>
            <a:r>
              <a:rPr lang="en-US" altLang="pt-BR" sz="1928" dirty="0" err="1"/>
              <a:t>equações</a:t>
            </a:r>
            <a:r>
              <a:rPr lang="en-US" altLang="pt-BR" sz="1928" dirty="0"/>
              <a:t> </a:t>
            </a:r>
            <a:r>
              <a:rPr lang="en-US" altLang="pt-BR" sz="1928" dirty="0" err="1"/>
              <a:t>lógicas</a:t>
            </a:r>
            <a:r>
              <a:rPr lang="en-US" altLang="pt-BR" sz="1928" dirty="0"/>
              <a:t> </a:t>
            </a:r>
            <a:r>
              <a:rPr lang="en-US" altLang="pt-BR" sz="1928" dirty="0" err="1"/>
              <a:t>em</a:t>
            </a:r>
            <a:r>
              <a:rPr lang="en-US" altLang="pt-BR" sz="1928" dirty="0"/>
              <a:t> </a:t>
            </a:r>
            <a:r>
              <a:rPr lang="en-US" altLang="pt-BR" sz="1928" dirty="0" err="1"/>
              <a:t>lista</a:t>
            </a:r>
            <a:r>
              <a:rPr lang="en-US" altLang="pt-BR" sz="1928" dirty="0"/>
              <a:t> de </a:t>
            </a:r>
            <a:r>
              <a:rPr lang="en-US" altLang="pt-BR" sz="1928" dirty="0" err="1"/>
              <a:t>instruções</a:t>
            </a:r>
            <a:r>
              <a:rPr lang="en-US" altLang="pt-BR" sz="1928" dirty="0"/>
              <a:t>:</a:t>
            </a:r>
            <a:endParaRPr lang="pt-BR" altLang="pt-BR" sz="1928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FBDCA14-BD6D-4B32-8862-59C99D4BC53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1852" y="2323718"/>
            <a:ext cx="2937169" cy="439051"/>
          </a:xfrm>
          <a:prstGeom prst="rect">
            <a:avLst/>
          </a:prstGeom>
          <a:blipFill>
            <a:blip r:embed="rId2"/>
            <a:stretch>
              <a:fillRect t="-152239" r="-22667" b="-229851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3E41EA-91E3-4FA2-A1F1-350E30C6B6F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1852" y="3205099"/>
            <a:ext cx="2816161" cy="439051"/>
          </a:xfrm>
          <a:prstGeom prst="rect">
            <a:avLst/>
          </a:prstGeom>
          <a:blipFill>
            <a:blip r:embed="rId3"/>
            <a:stretch>
              <a:fillRect t="-152239" r="-23611" b="-229851"/>
            </a:stretch>
          </a:blipFill>
        </p:spPr>
        <p:txBody>
          <a:bodyPr/>
          <a:lstStyle/>
          <a:p>
            <a:pPr>
              <a:defRPr/>
            </a:pPr>
            <a:r>
              <a:rPr lang="pt-BR" sz="1928">
                <a:noFill/>
              </a:rPr>
              <a:t> </a:t>
            </a:r>
          </a:p>
        </p:txBody>
      </p:sp>
      <p:sp>
        <p:nvSpPr>
          <p:cNvPr id="46086" name="CaixaDeTexto 5">
            <a:extLst>
              <a:ext uri="{FF2B5EF4-FFF2-40B4-BE49-F238E27FC236}">
                <a16:creationId xmlns:a16="http://schemas.microsoft.com/office/drawing/2014/main" id="{733D7CD3-CB2C-4DF7-B0D3-64EAB7D58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2361739"/>
            <a:ext cx="49479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 dirty="0"/>
              <a:t>a)</a:t>
            </a:r>
            <a:endParaRPr lang="pt-BR" altLang="pt-BR" sz="1928" dirty="0"/>
          </a:p>
        </p:txBody>
      </p:sp>
      <p:sp>
        <p:nvSpPr>
          <p:cNvPr id="46087" name="CaixaDeTexto 6">
            <a:extLst>
              <a:ext uri="{FF2B5EF4-FFF2-40B4-BE49-F238E27FC236}">
                <a16:creationId xmlns:a16="http://schemas.microsoft.com/office/drawing/2014/main" id="{438E3DBE-71C2-4158-85C4-9BFFFA69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3276509"/>
            <a:ext cx="49479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928"/>
              <a:t>b)</a:t>
            </a:r>
            <a:endParaRPr lang="pt-BR" altLang="pt-BR" sz="1928"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11AC2C71-6166-46B2-BAAD-306AC0930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26" y="741338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b="1" dirty="0"/>
              <a:t>Mnemônicos de alguns fabricantes</a:t>
            </a:r>
            <a:endParaRPr lang="pt-BR" altLang="pt-BR" sz="1928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F8CC59-B860-4F7C-A88F-EDA3E349D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287140"/>
            <a:ext cx="8947060" cy="27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Antes do surgimento IEC 61131-3, cada fabricante utilizava seu próprio conjunto de mnemônicos. Embora muito parecidos entre si, eram diferentes de um fabricante para outro. Assim, antes de implementar um programa em linguagem de I. L em uma aplicação real, deve-se realizar um estudo detalhado do manual do fabricante para determinar os mnemônicos equivalentes à norma IEC 61131-3. A título de exemplo, na tabela 2 são fornecidos os mnemônicos de alguns fabricantes.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E4228F-5352-42D0-9007-A3DAD3D1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03" y="4140269"/>
            <a:ext cx="5724961" cy="28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1">
            <a:extLst>
              <a:ext uri="{FF2B5EF4-FFF2-40B4-BE49-F238E27FC236}">
                <a16:creationId xmlns:a16="http://schemas.microsoft.com/office/drawing/2014/main" id="{CDA95838-E988-4D63-AA98-62CF8F5D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698830"/>
            <a:ext cx="570625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b="1" dirty="0"/>
              <a:t>Temporizadores</a:t>
            </a:r>
          </a:p>
        </p:txBody>
      </p:sp>
      <p:sp>
        <p:nvSpPr>
          <p:cNvPr id="48131" name="CaixaDeTexto 4">
            <a:extLst>
              <a:ext uri="{FF2B5EF4-FFF2-40B4-BE49-F238E27FC236}">
                <a16:creationId xmlns:a16="http://schemas.microsoft.com/office/drawing/2014/main" id="{4B8114B9-E280-4290-B43B-65CDAD0F2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05" y="1436767"/>
            <a:ext cx="8715817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Implementação de um temporizador TON no CLP que segue a norma IEC 61131-3.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3118E8-0459-49FD-A17F-0D12EDBA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2776615"/>
            <a:ext cx="3123480" cy="31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B18BC4-5623-4241-8EC9-9F6606F2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38" y="3113278"/>
            <a:ext cx="4735379" cy="24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Áudio 1">
            <a:hlinkClick r:id="" action="ppaction://media"/>
            <a:extLst>
              <a:ext uri="{FF2B5EF4-FFF2-40B4-BE49-F238E27FC236}">
                <a16:creationId xmlns:a16="http://schemas.microsoft.com/office/drawing/2014/main" id="{A25F2089-95CF-44ED-A4AE-5AF99051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09" y="6537713"/>
            <a:ext cx="652921" cy="65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3977E90E-101E-4BB6-A174-64E263ED3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819552"/>
            <a:ext cx="709711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b="1" dirty="0"/>
              <a:t>Contadores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1DCA57-C0F5-4A32-B5ED-349DEFE3F6E6}"/>
              </a:ext>
            </a:extLst>
          </p:cNvPr>
          <p:cNvSpPr txBox="1"/>
          <p:nvPr/>
        </p:nvSpPr>
        <p:spPr>
          <a:xfrm>
            <a:off x="841734" y="1933259"/>
            <a:ext cx="8870546" cy="33887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Os blocos podem ser chamados de várias maneiras e os fabricantes têm alguma liberdade de implementação.</a:t>
            </a:r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Pela norma IEC 61131-3 as funções podem ser chamadas diretamente, sem a necessidade de um operador que as preceda.</a:t>
            </a:r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endParaRPr lang="en-US" sz="2142" dirty="0"/>
          </a:p>
          <a:p>
            <a:pPr algn="just">
              <a:defRPr/>
            </a:pPr>
            <a:endParaRPr lang="pt-BR" sz="2142" dirty="0"/>
          </a:p>
          <a:p>
            <a:pPr marL="367280" indent="-367280" algn="just">
              <a:buFont typeface="Wingdings" panose="05000000000000000000" pitchFamily="2" charset="2"/>
              <a:buChar char="v"/>
              <a:defRPr/>
            </a:pPr>
            <a:r>
              <a:rPr lang="pt-BR" sz="2142" dirty="0"/>
              <a:t> De fato, o nome da função pode ser considerado um operador. Os parâmetros passados são: o endereço do contador, o contato que está ligado à entrada reset e o valor de PV.</a:t>
            </a: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6F3AD633-C914-47DE-A91E-D933D902A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819552"/>
            <a:ext cx="7097116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9 – Contadores</a:t>
            </a:r>
          </a:p>
        </p:txBody>
      </p:sp>
      <p:sp>
        <p:nvSpPr>
          <p:cNvPr id="50179" name="CaixaDeTexto 2">
            <a:extLst>
              <a:ext uri="{FF2B5EF4-FFF2-40B4-BE49-F238E27FC236}">
                <a16:creationId xmlns:a16="http://schemas.microsoft.com/office/drawing/2014/main" id="{1077AB84-8691-414F-8F1A-291E27439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4" y="1436767"/>
            <a:ext cx="8870546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Implementação de um contador crescente em um CLP que segue a norma IEC 61131-3.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934163-C611-4341-A535-1674491A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2482461"/>
            <a:ext cx="3007858" cy="40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B0970BB-A249-4C23-9F1A-EF8141FC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32" y="2513067"/>
            <a:ext cx="4048451" cy="351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26F491C-3BCA-490F-9A98-BC8F0169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3656331"/>
            <a:ext cx="842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http://professorcesarcosta.com.br/disciplinas/n7clpteclp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2200B140-21F4-402A-A6EE-FA81717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283" y="4249127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CCECCF6-00B8-4F50-B61B-076D2526AE7E}"/>
              </a:ext>
            </a:extLst>
          </p:cNvPr>
          <p:cNvSpPr txBox="1"/>
          <p:nvPr/>
        </p:nvSpPr>
        <p:spPr>
          <a:xfrm>
            <a:off x="4200561" y="982020"/>
            <a:ext cx="59281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http://professorcesarcosta.com.br/upload/imagens_upload/Apostila%20-%20CLP%20-%20Lista%20de%20instru%C3%A7%C3%B5es.pdf</a:t>
            </a:r>
            <a:endParaRPr lang="pt-BR" altLang="pt-BR" sz="1800" dirty="0"/>
          </a:p>
        </p:txBody>
      </p:sp>
      <p:sp>
        <p:nvSpPr>
          <p:cNvPr id="17" name="CaixaDeTexto 8">
            <a:extLst>
              <a:ext uri="{FF2B5EF4-FFF2-40B4-BE49-F238E27FC236}">
                <a16:creationId xmlns:a16="http://schemas.microsoft.com/office/drawing/2014/main" id="{DBD295C4-C871-4338-B745-90ABE5AF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2296683"/>
            <a:ext cx="5559668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>
                <a:hlinkClick r:id="rId6"/>
              </a:rPr>
              <a:t>http://professorcesarcosta.com.br/upload/imagens_upload/Apostila%20Codesys%20Avancada.pdf</a:t>
            </a:r>
            <a:endParaRPr lang="pt-BR" altLang="pt-BR" sz="1928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5">
            <a:extLst>
              <a:ext uri="{FF2B5EF4-FFF2-40B4-BE49-F238E27FC236}">
                <a16:creationId xmlns:a16="http://schemas.microsoft.com/office/drawing/2014/main" id="{2A122795-3E00-4E21-8143-7B45AE9B3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3315" name="CaixaDeTexto 5">
            <a:extLst>
              <a:ext uri="{FF2B5EF4-FFF2-40B4-BE49-F238E27FC236}">
                <a16:creationId xmlns:a16="http://schemas.microsoft.com/office/drawing/2014/main" id="{74937F81-39D5-4177-8F5E-323DFC7D6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13316" name="Retângulo 1">
            <a:extLst>
              <a:ext uri="{FF2B5EF4-FFF2-40B4-BE49-F238E27FC236}">
                <a16:creationId xmlns:a16="http://schemas.microsoft.com/office/drawing/2014/main" id="{A4491715-C572-4538-8459-4F5F1C48B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192" y="1448669"/>
            <a:ext cx="2255746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 b="1"/>
              <a:t>Simbologia</a:t>
            </a:r>
            <a:endParaRPr lang="pt-BR" altLang="pt-BR" sz="2571"/>
          </a:p>
        </p:txBody>
      </p:sp>
      <p:pic>
        <p:nvPicPr>
          <p:cNvPr id="13317" name="Imagem 4">
            <a:extLst>
              <a:ext uri="{FF2B5EF4-FFF2-40B4-BE49-F238E27FC236}">
                <a16:creationId xmlns:a16="http://schemas.microsoft.com/office/drawing/2014/main" id="{08FCADA7-E94C-47E9-8798-18B65293C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55" y="2089688"/>
            <a:ext cx="7580006" cy="46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5">
            <a:extLst>
              <a:ext uri="{FF2B5EF4-FFF2-40B4-BE49-F238E27FC236}">
                <a16:creationId xmlns:a16="http://schemas.microsoft.com/office/drawing/2014/main" id="{DF2595D6-55F9-4706-9F07-D8FDABE5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4339" name="CaixaDeTexto 5">
            <a:extLst>
              <a:ext uri="{FF2B5EF4-FFF2-40B4-BE49-F238E27FC236}">
                <a16:creationId xmlns:a16="http://schemas.microsoft.com/office/drawing/2014/main" id="{56DBAE03-4951-4171-8352-D53DAE015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14340" name="Retângulo 1">
            <a:extLst>
              <a:ext uri="{FF2B5EF4-FFF2-40B4-BE49-F238E27FC236}">
                <a16:creationId xmlns:a16="http://schemas.microsoft.com/office/drawing/2014/main" id="{73D8F209-B8CF-4C1D-AD6A-8DB817CC6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921" y="1623802"/>
            <a:ext cx="433644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 </a:t>
            </a:r>
            <a:r>
              <a:rPr lang="pt-BR" altLang="pt-BR" sz="2571" b="1"/>
              <a:t>1. Exemplo de fluxograma</a:t>
            </a:r>
            <a:endParaRPr lang="pt-BR" altLang="pt-BR" sz="2571"/>
          </a:p>
        </p:txBody>
      </p:sp>
      <p:sp>
        <p:nvSpPr>
          <p:cNvPr id="14341" name="Retângulo 3">
            <a:extLst>
              <a:ext uri="{FF2B5EF4-FFF2-40B4-BE49-F238E27FC236}">
                <a16:creationId xmlns:a16="http://schemas.microsoft.com/office/drawing/2014/main" id="{74E21BB5-98C2-46F2-AE83-0F7801741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164" y="3131981"/>
            <a:ext cx="4896908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No Algoritmo simples teríamos: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br>
              <a:rPr lang="pt-BR" altLang="pt-BR" sz="2142"/>
            </a:b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1-    Pegar o saco de lixo;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2-    Juntar o lixo com a vassoura;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3-    Coletar com a pazinha;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4-    Encher o saco de lixo;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5-    Amarrar a boca do saco de lixo;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6-    Levar o saco para fora;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5">
            <a:extLst>
              <a:ext uri="{FF2B5EF4-FFF2-40B4-BE49-F238E27FC236}">
                <a16:creationId xmlns:a16="http://schemas.microsoft.com/office/drawing/2014/main" id="{4B1F7D84-0F59-49F1-A220-5F09FE7AE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15363" name="Imagem 4">
            <a:extLst>
              <a:ext uri="{FF2B5EF4-FFF2-40B4-BE49-F238E27FC236}">
                <a16:creationId xmlns:a16="http://schemas.microsoft.com/office/drawing/2014/main" id="{2F17E8B4-B4D8-44D5-9730-84E0C142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93" y="896067"/>
            <a:ext cx="4437823" cy="482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C851184-2CEE-40F8-B915-BED5416212D0}"/>
              </a:ext>
            </a:extLst>
          </p:cNvPr>
          <p:cNvSpPr/>
          <p:nvPr/>
        </p:nvSpPr>
        <p:spPr>
          <a:xfrm>
            <a:off x="2924622" y="5721562"/>
            <a:ext cx="540700" cy="41997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  <p:sp>
        <p:nvSpPr>
          <p:cNvPr id="15365" name="CaixaDeTexto 6">
            <a:extLst>
              <a:ext uri="{FF2B5EF4-FFF2-40B4-BE49-F238E27FC236}">
                <a16:creationId xmlns:a16="http://schemas.microsoft.com/office/drawing/2014/main" id="{C0265FCC-B74E-4A01-BB9C-488CB560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622" y="5694357"/>
            <a:ext cx="540700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  1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2BF1FFC-EA4C-4D74-B027-EEF55B992D6D}"/>
              </a:ext>
            </a:extLst>
          </p:cNvPr>
          <p:cNvCxnSpPr/>
          <p:nvPr/>
        </p:nvCxnSpPr>
        <p:spPr>
          <a:xfrm>
            <a:off x="5469993" y="1358552"/>
            <a:ext cx="0" cy="462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CaixaDeTexto 12">
            <a:extLst>
              <a:ext uri="{FF2B5EF4-FFF2-40B4-BE49-F238E27FC236}">
                <a16:creationId xmlns:a16="http://schemas.microsoft.com/office/drawing/2014/main" id="{33A79F23-DD59-45BA-80D6-3A105034A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32" y="975982"/>
            <a:ext cx="539001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  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2BF92C9-5D65-4CFF-954E-4FB317F01933}"/>
              </a:ext>
            </a:extLst>
          </p:cNvPr>
          <p:cNvSpPr/>
          <p:nvPr/>
        </p:nvSpPr>
        <p:spPr>
          <a:xfrm>
            <a:off x="5179240" y="935173"/>
            <a:ext cx="511794" cy="43698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5">
            <a:extLst>
              <a:ext uri="{FF2B5EF4-FFF2-40B4-BE49-F238E27FC236}">
                <a16:creationId xmlns:a16="http://schemas.microsoft.com/office/drawing/2014/main" id="{352D2A97-8FEB-4D38-AC21-D2B00DB33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6387" name="CaixaDeTexto 5">
            <a:extLst>
              <a:ext uri="{FF2B5EF4-FFF2-40B4-BE49-F238E27FC236}">
                <a16:creationId xmlns:a16="http://schemas.microsoft.com/office/drawing/2014/main" id="{86C6BAD4-8623-4560-B8DF-4456CF95D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741337"/>
            <a:ext cx="8715817" cy="5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999" b="1"/>
              <a:t>Lógica de Programação - Fluxograma</a:t>
            </a:r>
            <a:endParaRPr lang="pt-BR" altLang="pt-BR" sz="2999" b="1" i="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602A69D-2DAE-4035-96A3-711EBC0B7AEB}"/>
              </a:ext>
            </a:extLst>
          </p:cNvPr>
          <p:cNvSpPr/>
          <p:nvPr/>
        </p:nvSpPr>
        <p:spPr>
          <a:xfrm>
            <a:off x="1305921" y="1623802"/>
            <a:ext cx="8329845" cy="16748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>
              <a:buFont typeface="Wingdings" panose="05000000000000000000" pitchFamily="2" charset="2"/>
              <a:buChar char="§"/>
              <a:defRPr/>
            </a:pPr>
            <a:r>
              <a:rPr lang="pt-BR" sz="2571" b="1" dirty="0"/>
              <a:t>Exercício 1:</a:t>
            </a:r>
          </a:p>
          <a:p>
            <a:pPr marL="367280" indent="-367280">
              <a:buFont typeface="Wingdings" panose="05000000000000000000" pitchFamily="2" charset="2"/>
              <a:buChar char="§"/>
              <a:defRPr/>
            </a:pPr>
            <a:endParaRPr lang="pt-BR" sz="2571" b="1" dirty="0"/>
          </a:p>
          <a:p>
            <a:pPr>
              <a:defRPr/>
            </a:pPr>
            <a:r>
              <a:rPr lang="pt-BR" sz="2571" b="1" dirty="0"/>
              <a:t>Desenvolva um fluxograma correspondente a troca de um pneu em uma estrada.</a:t>
            </a:r>
            <a:endParaRPr lang="pt-BR" sz="257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.7|10.5|28.5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1|7.9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7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7|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|7.7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|4.9|7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3.5|3.8|3.1|6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4.1|2.8|3.1|4.2|3.3|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5.4|11.1|1.4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4.5|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8.1|1.1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3.2|3.3|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3|4.4|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8.2|8.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.4|5.1|1.4|7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.1|7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.6|12.8|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9|16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5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1.2|9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6|14.3|1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1.5|8.8|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7|2.1|4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1|38.2|1.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9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4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8|10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3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9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4.3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5|4.6|1.5|1.9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2564</Words>
  <Application>Microsoft Office PowerPoint</Application>
  <PresentationFormat>Personalizar</PresentationFormat>
  <Paragraphs>321</Paragraphs>
  <Slides>58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145</cp:revision>
  <dcterms:created xsi:type="dcterms:W3CDTF">2022-01-16T23:09:25Z</dcterms:created>
  <dcterms:modified xsi:type="dcterms:W3CDTF">2022-05-12T13:31:57Z</dcterms:modified>
</cp:coreProperties>
</file>